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Corbel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jXytVNobPGhsYXchqafvcea4Li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orbel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orbel-italic.fntdata"/><Relationship Id="rId6" Type="http://schemas.openxmlformats.org/officeDocument/2006/relationships/slide" Target="slides/slide2.xml"/><Relationship Id="rId18" Type="http://schemas.openxmlformats.org/officeDocument/2006/relationships/font" Target="fonts/Corbel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6" name="Google Shape;3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3" name="Google Shape;3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5" name="Google Shape;39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9" name="Google Shape;31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Corbel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Corbe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Corbe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Corbe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Corbel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03" name="Google Shape;103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CA" sz="8000" u="none" cap="none" strike="noStrike">
                <a:solidFill>
                  <a:srgbClr val="C1DF8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CA" sz="8000" u="none" cap="none" strike="noStrike">
                <a:solidFill>
                  <a:srgbClr val="C1DF8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C1DF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Corbel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Corbe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Corbe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Corbe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Corbel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18" name="Google Shape;118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CA" sz="8000" u="none" cap="none" strike="noStrike">
                <a:solidFill>
                  <a:srgbClr val="C1DF8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CA" sz="8000" u="none" cap="none" strike="noStrike">
                <a:solidFill>
                  <a:srgbClr val="C1DF8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Corbel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Corbe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Corbe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Corbe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Corbel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1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Google Shape;35;p1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" name="Google Shape;36;p1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" name="Google Shape;37;p1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8" name="Google Shape;38;p1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9" name="Google Shape;39;p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sp>
          <p:nvSpPr>
            <p:cNvPr id="41" name="Google Shape;41;p1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1DF87">
                <a:alpha val="69411"/>
              </a:srgbClr>
            </a:solidFill>
            <a:ln>
              <a:noFill/>
            </a:ln>
          </p:spPr>
        </p:sp>
        <p:sp>
          <p:nvSpPr>
            <p:cNvPr id="42" name="Google Shape;42;p1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43" name="Google Shape;43;p1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6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19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19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rbel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0" name="Google Shape;10;p1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sp>
          <p:nvSpPr>
            <p:cNvPr id="13" name="Google Shape;13;p1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1DF87">
                <a:alpha val="69411"/>
              </a:srgbClr>
            </a:solidFill>
            <a:ln>
              <a:noFill/>
            </a:ln>
          </p:spPr>
        </p:sp>
        <p:sp>
          <p:nvSpPr>
            <p:cNvPr id="14" name="Google Shape;14;p1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5" name="Google Shape;15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  <a:defRPr b="0" i="0" sz="3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4" name="Google Shape;144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" name="Google Shape;145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6" name="Google Shape;146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47" name="Google Shape;147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8" name="Google Shape;148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sp>
          <p:nvSpPr>
            <p:cNvPr id="150" name="Google Shape;150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1DF87">
                <a:alpha val="69411"/>
              </a:srgbClr>
            </a:solidFill>
            <a:ln>
              <a:noFill/>
            </a:ln>
          </p:spPr>
        </p:sp>
        <p:sp>
          <p:nvSpPr>
            <p:cNvPr id="151" name="Google Shape;151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52" name="Google Shape;152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4" name="Google Shape;154;p1"/>
          <p:cNvPicPr preferRelativeResize="0"/>
          <p:nvPr/>
        </p:nvPicPr>
        <p:blipFill rotWithShape="1">
          <a:blip r:embed="rId3">
            <a:alphaModFix/>
          </a:blip>
          <a:srcRect b="0" l="33631" r="20712" t="9091"/>
          <a:stretch/>
        </p:blipFill>
        <p:spPr>
          <a:xfrm>
            <a:off x="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>
              <a:alpha val="8431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3684541" y="0"/>
            <a:ext cx="7315200" cy="6858000"/>
          </a:xfrm>
          <a:prstGeom prst="parallelogram">
            <a:avLst>
              <a:gd fmla="val 14937" name="adj"/>
            </a:avLst>
          </a:prstGeom>
          <a:solidFill>
            <a:schemeClr val="lt1">
              <a:alpha val="90588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57" name="Google Shape;157;p1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1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1"/>
          <p:cNvSpPr/>
          <p:nvPr/>
        </p:nvSpPr>
        <p:spPr>
          <a:xfrm>
            <a:off x="9181476" y="-8467"/>
            <a:ext cx="3007349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</p:sp>
      <p:sp>
        <p:nvSpPr>
          <p:cNvPr id="160" name="Google Shape;160;p1"/>
          <p:cNvSpPr/>
          <p:nvPr/>
        </p:nvSpPr>
        <p:spPr>
          <a:xfrm>
            <a:off x="9603442" y="-8467"/>
            <a:ext cx="2588558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161" name="Google Shape;161;p1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4704200" y="1678665"/>
            <a:ext cx="4569803" cy="23691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Arial"/>
              <a:buNone/>
            </a:pPr>
            <a:r>
              <a:rPr b="1" i="0" lang="en-CA" sz="378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What 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Arial"/>
              <a:buNone/>
            </a:pPr>
            <a:r>
              <a:rPr b="1" i="0" lang="en-CA" sz="378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”Food Sovereignty”?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Arial"/>
              <a:buNone/>
            </a:pPr>
            <a:r>
              <a:t/>
            </a:r>
            <a:endParaRPr b="0" i="0" sz="3780" u="none" cap="none" strike="noStrik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Arial"/>
              <a:buNone/>
            </a:pPr>
            <a:r>
              <a:rPr b="0" i="0" lang="en-CA" sz="378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Overview Pathway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9334500" y="-8467"/>
            <a:ext cx="2854326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4A7B29">
              <a:alpha val="46274"/>
            </a:srgbClr>
          </a:solidFill>
          <a:ln>
            <a:noFill/>
          </a:ln>
        </p:spPr>
      </p:sp>
      <p:sp>
        <p:nvSpPr>
          <p:cNvPr id="164" name="Google Shape;164;p1"/>
          <p:cNvSpPr/>
          <p:nvPr/>
        </p:nvSpPr>
        <p:spPr>
          <a:xfrm>
            <a:off x="10898730" y="-8467"/>
            <a:ext cx="1290094" cy="6866467"/>
          </a:xfrm>
          <a:custGeom>
            <a:rect b="b" l="l" r="r" t="t"/>
            <a:pathLst>
              <a:path extrusionOk="0" h="6858000" w="1290094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C1DF87">
              <a:alpha val="69411"/>
            </a:srgbClr>
          </a:solidFill>
          <a:ln>
            <a:noFill/>
          </a:ln>
        </p:spPr>
      </p:sp>
      <p:sp>
        <p:nvSpPr>
          <p:cNvPr id="165" name="Google Shape;165;p1"/>
          <p:cNvSpPr/>
          <p:nvPr/>
        </p:nvSpPr>
        <p:spPr>
          <a:xfrm>
            <a:off x="10938999" y="-8467"/>
            <a:ext cx="1249825" cy="6866467"/>
          </a:xfrm>
          <a:custGeom>
            <a:rect b="b" l="l" r="r" t="t"/>
            <a:pathLst>
              <a:path extrusionOk="0" h="6858000" w="1249825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313"/>
            </a:schemeClr>
          </a:solidFill>
          <a:ln>
            <a:noFill/>
          </a:ln>
        </p:spPr>
      </p:sp>
      <p:sp>
        <p:nvSpPr>
          <p:cNvPr id="166" name="Google Shape;166;p1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9" name="Google Shape;349;p1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0" name="Google Shape;350;p1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1" name="Google Shape;351;p1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52" name="Google Shape;352;p1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53" name="Google Shape;353;p1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sp>
          <p:nvSpPr>
            <p:cNvPr id="355" name="Google Shape;355;p1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1DF87">
                <a:alpha val="69411"/>
              </a:srgbClr>
            </a:solidFill>
            <a:ln>
              <a:noFill/>
            </a:ln>
          </p:spPr>
        </p:sp>
        <p:sp>
          <p:nvSpPr>
            <p:cNvPr id="356" name="Google Shape;356;p1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57" name="Google Shape;357;p1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60" name="Google Shape;360;p1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61" name="Google Shape;361;p1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FFFFF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2" name="Google Shape;362;p1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63" name="Google Shape;363;p1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64" name="Google Shape;364;p1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cxnSp>
          <p:nvCxnSpPr>
            <p:cNvPr id="366" name="Google Shape;366;p10"/>
            <p:cNvCxnSpPr/>
            <p:nvPr/>
          </p:nvCxnSpPr>
          <p:spPr>
            <a:xfrm>
              <a:off x="9645924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7" name="Google Shape;367;p1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68" name="Google Shape;368;p1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10"/>
          <p:cNvSpPr txBox="1"/>
          <p:nvPr/>
        </p:nvSpPr>
        <p:spPr>
          <a:xfrm>
            <a:off x="601802" y="1050828"/>
            <a:ext cx="8906769" cy="5452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br>
              <a:rPr b="0" i="0" lang="en-CA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en-CA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CA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Let’s try another activity…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CA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Note: further activities can be found on the website.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CA" sz="4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CA" sz="3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1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6" name="Google Shape;376;p1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7" name="Google Shape;377;p1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8" name="Google Shape;378;p1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79" name="Google Shape;379;p1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80" name="Google Shape;380;p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sp>
          <p:nvSpPr>
            <p:cNvPr id="382" name="Google Shape;382;p1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1DF87">
                <a:alpha val="69411"/>
              </a:srgbClr>
            </a:solidFill>
            <a:ln>
              <a:noFill/>
            </a:ln>
          </p:spPr>
        </p:sp>
        <p:sp>
          <p:nvSpPr>
            <p:cNvPr id="383" name="Google Shape;383;p1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84" name="Google Shape;384;p1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11"/>
          <p:cNvSpPr txBox="1"/>
          <p:nvPr/>
        </p:nvSpPr>
        <p:spPr>
          <a:xfrm>
            <a:off x="5888925" y="2232550"/>
            <a:ext cx="4076700" cy="233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62500" lnSpcReduction="10000"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9411"/>
              <a:buFont typeface="Arial"/>
              <a:buNone/>
            </a:pPr>
            <a:r>
              <a:rPr b="1" i="0" lang="en-CA" sz="425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Follow the project!</a:t>
            </a:r>
            <a:endParaRPr b="1" i="0" sz="425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9411"/>
              <a:buFont typeface="Arial"/>
              <a:buNone/>
            </a:pPr>
            <a:r>
              <a:rPr b="1" i="0" lang="en-CA" sz="425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fourstoriesaboutfood.org</a:t>
            </a:r>
            <a:endParaRPr b="1" i="0" sz="4250" u="none" cap="none" strike="noStrik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CA" sz="2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87" name="Google Shape;387;p11"/>
          <p:cNvPicPr preferRelativeResize="0"/>
          <p:nvPr/>
        </p:nvPicPr>
        <p:blipFill rotWithShape="1">
          <a:blip r:embed="rId3">
            <a:alphaModFix/>
          </a:blip>
          <a:srcRect b="-2" l="16680" r="19588" t="0"/>
          <a:stretch/>
        </p:blipFill>
        <p:spPr>
          <a:xfrm>
            <a:off x="2957361" y="10"/>
            <a:ext cx="3151431" cy="3437494"/>
          </a:xfrm>
          <a:custGeom>
            <a:rect b="b" l="l" r="r" t="t"/>
            <a:pathLst>
              <a:path extrusionOk="0" h="3437504" w="3151431">
                <a:moveTo>
                  <a:pt x="514552" y="0"/>
                </a:moveTo>
                <a:lnTo>
                  <a:pt x="2008047" y="0"/>
                </a:lnTo>
                <a:lnTo>
                  <a:pt x="2008047" y="1"/>
                </a:lnTo>
                <a:lnTo>
                  <a:pt x="3151431" y="1"/>
                </a:lnTo>
                <a:lnTo>
                  <a:pt x="2637972" y="3437504"/>
                </a:lnTo>
                <a:lnTo>
                  <a:pt x="0" y="343750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88" name="Google Shape;388;p11"/>
          <p:cNvPicPr preferRelativeResize="0"/>
          <p:nvPr/>
        </p:nvPicPr>
        <p:blipFill rotWithShape="1">
          <a:blip r:embed="rId4">
            <a:alphaModFix/>
          </a:blip>
          <a:srcRect b="-1" l="34357" r="40184" t="0"/>
          <a:stretch/>
        </p:blipFill>
        <p:spPr>
          <a:xfrm>
            <a:off x="319203" y="10"/>
            <a:ext cx="3153384" cy="3437494"/>
          </a:xfrm>
          <a:custGeom>
            <a:rect b="b" l="l" r="r" t="t"/>
            <a:pathLst>
              <a:path extrusionOk="0" h="3437504" w="3153384">
                <a:moveTo>
                  <a:pt x="511180" y="0"/>
                </a:moveTo>
                <a:lnTo>
                  <a:pt x="3153384" y="0"/>
                </a:lnTo>
                <a:lnTo>
                  <a:pt x="2638832" y="3437504"/>
                </a:lnTo>
                <a:lnTo>
                  <a:pt x="0" y="343750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89" name="Google Shape;389;p11"/>
          <p:cNvPicPr preferRelativeResize="0"/>
          <p:nvPr/>
        </p:nvPicPr>
        <p:blipFill rotWithShape="1">
          <a:blip r:embed="rId5">
            <a:alphaModFix/>
          </a:blip>
          <a:srcRect b="-1" l="13565" r="0" t="0"/>
          <a:stretch/>
        </p:blipFill>
        <p:spPr>
          <a:xfrm>
            <a:off x="1" y="3437504"/>
            <a:ext cx="2956476" cy="3420496"/>
          </a:xfrm>
          <a:custGeom>
            <a:rect b="b" l="l" r="r" t="t"/>
            <a:pathLst>
              <a:path extrusionOk="0" h="3420496" w="2956476">
                <a:moveTo>
                  <a:pt x="319202" y="0"/>
                </a:moveTo>
                <a:lnTo>
                  <a:pt x="2956476" y="0"/>
                </a:lnTo>
                <a:lnTo>
                  <a:pt x="2444471" y="3420496"/>
                </a:lnTo>
                <a:lnTo>
                  <a:pt x="0" y="3420496"/>
                </a:lnTo>
                <a:lnTo>
                  <a:pt x="0" y="214651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90" name="Google Shape;390;p11"/>
          <p:cNvPicPr preferRelativeResize="0"/>
          <p:nvPr/>
        </p:nvPicPr>
        <p:blipFill rotWithShape="1">
          <a:blip r:embed="rId6">
            <a:alphaModFix/>
          </a:blip>
          <a:srcRect b="-1" l="3638" r="4223" t="0"/>
          <a:stretch/>
        </p:blipFill>
        <p:spPr>
          <a:xfrm>
            <a:off x="2737390" y="3437504"/>
            <a:ext cx="3151535" cy="3420496"/>
          </a:xfrm>
          <a:custGeom>
            <a:rect b="b" l="l" r="r" t="t"/>
            <a:pathLst>
              <a:path extrusionOk="0" h="3420496" w="3151535">
                <a:moveTo>
                  <a:pt x="512005" y="0"/>
                </a:moveTo>
                <a:lnTo>
                  <a:pt x="3151535" y="0"/>
                </a:lnTo>
                <a:lnTo>
                  <a:pt x="2640616" y="3420496"/>
                </a:lnTo>
                <a:lnTo>
                  <a:pt x="0" y="3420496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391" name="Google Shape;391;p11"/>
          <p:cNvCxnSpPr/>
          <p:nvPr/>
        </p:nvCxnSpPr>
        <p:spPr>
          <a:xfrm>
            <a:off x="319203" y="3437504"/>
            <a:ext cx="5276131" cy="0"/>
          </a:xfrm>
          <a:prstGeom prst="straightConnector1">
            <a:avLst/>
          </a:prstGeom>
          <a:noFill/>
          <a:ln cap="rnd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Google Shape;392;p11"/>
          <p:cNvCxnSpPr/>
          <p:nvPr/>
        </p:nvCxnSpPr>
        <p:spPr>
          <a:xfrm flipH="1" rot="10800000">
            <a:off x="2444472" y="0"/>
            <a:ext cx="1028115" cy="6858000"/>
          </a:xfrm>
          <a:prstGeom prst="straightConnector1">
            <a:avLst/>
          </a:prstGeom>
          <a:noFill/>
          <a:ln cap="rnd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98" name="Google Shape;398;p1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99" name="Google Shape;399;p1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0" name="Google Shape;400;p1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401" name="Google Shape;401;p1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02" name="Google Shape;402;p1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sp>
          <p:nvSpPr>
            <p:cNvPr id="404" name="Google Shape;404;p1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1DF87">
                <a:alpha val="69411"/>
              </a:srgbClr>
            </a:solidFill>
            <a:ln>
              <a:noFill/>
            </a:ln>
          </p:spPr>
        </p:sp>
        <p:sp>
          <p:nvSpPr>
            <p:cNvPr id="405" name="Google Shape;405;p1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406" name="Google Shape;406;p1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2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09" name="Google Shape;4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400" y="1681699"/>
            <a:ext cx="10883150" cy="306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2" name="Google Shape;172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3" name="Google Shape;173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4" name="Google Shape;174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75" name="Google Shape;175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76" name="Google Shape;176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sp>
          <p:nvSpPr>
            <p:cNvPr id="178" name="Google Shape;178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1DF87">
                <a:alpha val="69411"/>
              </a:srgbClr>
            </a:solidFill>
            <a:ln>
              <a:noFill/>
            </a:ln>
          </p:spPr>
        </p:sp>
        <p:sp>
          <p:nvSpPr>
            <p:cNvPr id="179" name="Google Shape;179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80" name="Google Shape;180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83" name="Google Shape;18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4" name="Google Shape;184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FFFFF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5" name="Google Shape;185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86" name="Google Shape;186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87" name="Google Shape;187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cxnSp>
          <p:nvCxnSpPr>
            <p:cNvPr id="189" name="Google Shape;189;p2"/>
            <p:cNvCxnSpPr/>
            <p:nvPr/>
          </p:nvCxnSpPr>
          <p:spPr>
            <a:xfrm>
              <a:off x="9645924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0" name="Google Shape;190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91" name="Google Shape;191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2"/>
          <p:cNvSpPr txBox="1"/>
          <p:nvPr/>
        </p:nvSpPr>
        <p:spPr>
          <a:xfrm>
            <a:off x="1507067" y="1267011"/>
            <a:ext cx="7766936" cy="383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rPr b="1" i="0" lang="en-CA" sz="3145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What is “food sovereignty”?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t/>
            </a:r>
            <a:endParaRPr b="0" i="0" sz="3145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rPr b="0" i="0" lang="en-CA" sz="3145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“The right of peoples to healthy and culturally appropriate food produced through ecologically sound and sustainable methods, and their right to define their own food and agriculture systems”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t/>
            </a:r>
            <a:endParaRPr b="0" i="0" sz="3145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32"/>
              <a:buFont typeface="Arial"/>
              <a:buNone/>
            </a:pPr>
            <a:r>
              <a:rPr b="0" i="0" lang="en-CA" sz="832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Source</a:t>
            </a:r>
            <a:r>
              <a:rPr b="0" i="0" lang="en-CA" sz="832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b="0" i="1" lang="en-CA" sz="832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La Via Campesina</a:t>
            </a:r>
            <a:endParaRPr b="0" i="0" sz="832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rPr b="0" i="0" lang="en-CA" sz="3145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9" name="Google Shape;199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" name="Google Shape;200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1" name="Google Shape;201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202" name="Google Shape;202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03" name="Google Shape;203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sp>
          <p:nvSpPr>
            <p:cNvPr id="205" name="Google Shape;205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1DF87">
                <a:alpha val="69411"/>
              </a:srgbClr>
            </a:solidFill>
            <a:ln>
              <a:noFill/>
            </a:ln>
          </p:spPr>
        </p:sp>
        <p:sp>
          <p:nvSpPr>
            <p:cNvPr id="206" name="Google Shape;206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207" name="Google Shape;207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10" name="Google Shape;2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1" name="Google Shape;211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FFFFF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2" name="Google Shape;212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213" name="Google Shape;213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14" name="Google Shape;214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cxnSp>
          <p:nvCxnSpPr>
            <p:cNvPr id="216" name="Google Shape;216;p3"/>
            <p:cNvCxnSpPr/>
            <p:nvPr/>
          </p:nvCxnSpPr>
          <p:spPr>
            <a:xfrm>
              <a:off x="9645924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7" name="Google Shape;217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218" name="Google Shape;218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p3"/>
          <p:cNvSpPr txBox="1"/>
          <p:nvPr/>
        </p:nvSpPr>
        <p:spPr>
          <a:xfrm>
            <a:off x="601802" y="1050828"/>
            <a:ext cx="8906769" cy="5452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5"/>
              <a:buFont typeface="Arial"/>
              <a:buNone/>
            </a:pPr>
            <a:r>
              <a:rPr b="0" i="0" lang="en-CA" sz="325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It is often described as a more powerful concept than “food security”.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55"/>
              <a:buFont typeface="Arial"/>
              <a:buNone/>
            </a:pPr>
            <a:r>
              <a:t/>
            </a:r>
            <a:endParaRPr b="0" i="0" sz="325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55"/>
              <a:buFont typeface="Arial"/>
              <a:buNone/>
            </a:pPr>
            <a:r>
              <a:rPr b="0" i="0" lang="en-CA" sz="325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Sometimes people use “food sovereignty” and “food security” interchangeably.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55"/>
              <a:buFont typeface="Arial"/>
              <a:buNone/>
            </a:pPr>
            <a:r>
              <a:rPr b="0" i="0" lang="en-CA" sz="325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55"/>
              <a:buFont typeface="Arial"/>
              <a:buNone/>
            </a:pPr>
            <a:r>
              <a:rPr b="0" i="0" lang="en-CA" sz="325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Food security can simply mean people having enough to eat – enough calories to sustain life – without considering the nature of the food and how it was produced.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35"/>
              <a:buFont typeface="Arial"/>
              <a:buNone/>
            </a:pPr>
            <a:r>
              <a:t/>
            </a:r>
            <a:endParaRPr b="0" i="0" sz="263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35"/>
              <a:buFont typeface="Arial"/>
              <a:buNone/>
            </a:pPr>
            <a:r>
              <a:t/>
            </a:r>
            <a:endParaRPr b="0" i="0" sz="263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35"/>
              <a:buFont typeface="Arial"/>
              <a:buNone/>
            </a:pPr>
            <a:r>
              <a:t/>
            </a:r>
            <a:endParaRPr b="0" i="0" sz="263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35"/>
              <a:buFont typeface="Arial"/>
              <a:buNone/>
            </a:pPr>
            <a:r>
              <a:rPr b="0" i="0" lang="en-CA" sz="263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6" name="Google Shape;226;p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" name="Google Shape;227;p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8" name="Google Shape;228;p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229" name="Google Shape;229;p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30" name="Google Shape;230;p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sp>
          <p:nvSpPr>
            <p:cNvPr id="232" name="Google Shape;232;p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1DF87">
                <a:alpha val="69411"/>
              </a:srgbClr>
            </a:solidFill>
            <a:ln>
              <a:noFill/>
            </a:ln>
          </p:spPr>
        </p:sp>
        <p:sp>
          <p:nvSpPr>
            <p:cNvPr id="233" name="Google Shape;233;p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234" name="Google Shape;234;p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8" name="Google Shape;238;p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FFFFF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9" name="Google Shape;239;p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240" name="Google Shape;240;p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41" name="Google Shape;241;p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cxnSp>
          <p:nvCxnSpPr>
            <p:cNvPr id="243" name="Google Shape;243;p4"/>
            <p:cNvCxnSpPr/>
            <p:nvPr/>
          </p:nvCxnSpPr>
          <p:spPr>
            <a:xfrm>
              <a:off x="9645924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4" name="Google Shape;244;p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245" name="Google Shape;245;p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4"/>
          <p:cNvSpPr txBox="1"/>
          <p:nvPr/>
        </p:nvSpPr>
        <p:spPr>
          <a:xfrm>
            <a:off x="601802" y="1050828"/>
            <a:ext cx="8906769" cy="5452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CA" sz="4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Can you think of an example where someone might have “food security” but not “food sovereignty”?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CA" sz="4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CA" sz="3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"/>
          <p:cNvSpPr txBox="1"/>
          <p:nvPr>
            <p:ph type="title"/>
          </p:nvPr>
        </p:nvSpPr>
        <p:spPr>
          <a:xfrm>
            <a:off x="677334" y="609600"/>
            <a:ext cx="8596668" cy="79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Corbel"/>
              <a:buNone/>
            </a:pPr>
            <a:r>
              <a:rPr b="1" lang="en-CA" sz="3240"/>
              <a:t>Food sovereignty:</a:t>
            </a:r>
            <a:r>
              <a:rPr lang="en-CA" sz="3240"/>
              <a:t> </a:t>
            </a:r>
            <a:br>
              <a:rPr lang="en-CA" sz="3240"/>
            </a:br>
            <a:br>
              <a:rPr lang="en-CA" sz="3240"/>
            </a:br>
            <a:endParaRPr sz="3240"/>
          </a:p>
        </p:txBody>
      </p:sp>
      <p:sp>
        <p:nvSpPr>
          <p:cNvPr id="253" name="Google Shape;253;p5"/>
          <p:cNvSpPr txBox="1"/>
          <p:nvPr>
            <p:ph idx="1" type="body"/>
          </p:nvPr>
        </p:nvSpPr>
        <p:spPr>
          <a:xfrm>
            <a:off x="677325" y="1759150"/>
            <a:ext cx="4287300" cy="50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84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foregrounds the aspirations and needs of those who produce, distribute, and consume food;</a:t>
            </a:r>
            <a:endParaRPr sz="2200"/>
          </a:p>
          <a:p>
            <a:pPr indent="-3784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empowers peasant and family farmer agriculture, artisanal fishing and gathering, pastoralist-led grazing;</a:t>
            </a:r>
            <a:endParaRPr sz="2200"/>
          </a:p>
          <a:p>
            <a:pPr indent="-3784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prioritizes ecological, social, and economic sustainability; </a:t>
            </a:r>
            <a:endParaRPr sz="2200"/>
          </a:p>
          <a:p>
            <a:pPr indent="-3784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defends the interests and inclusion of the next generation;</a:t>
            </a:r>
            <a:endParaRPr sz="2200"/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200"/>
          </a:p>
        </p:txBody>
      </p:sp>
      <p:sp>
        <p:nvSpPr>
          <p:cNvPr id="254" name="Google Shape;254;p5"/>
          <p:cNvSpPr txBox="1"/>
          <p:nvPr>
            <p:ph idx="2" type="body"/>
          </p:nvPr>
        </p:nvSpPr>
        <p:spPr>
          <a:xfrm>
            <a:off x="5089968" y="1759144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784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prioritizes local, regional, national markets;</a:t>
            </a:r>
            <a:endParaRPr sz="2200"/>
          </a:p>
          <a:p>
            <a:pPr indent="-3784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promotes transparent trade with fair incomes for producers;</a:t>
            </a:r>
            <a:endParaRPr sz="2200"/>
          </a:p>
          <a:p>
            <a:pPr indent="-3784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ensures the rights to use and manage lands, waters, seeds, livestock, and biodiversity are in the hands of producers;</a:t>
            </a:r>
            <a:endParaRPr sz="2200"/>
          </a:p>
          <a:p>
            <a:pPr indent="-3784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implies social relations free of oppression and inequality. </a:t>
            </a:r>
            <a:endParaRPr sz="2200"/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40"/>
              <a:buNone/>
            </a:pPr>
            <a:r>
              <a:rPr lang="en-CA" sz="800"/>
              <a:t>Adapted from the language of the Nyéléni Declaration, 2007</a:t>
            </a:r>
            <a:br>
              <a:rPr lang="en-CA"/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Corbel"/>
              <a:buNone/>
            </a:pPr>
            <a:r>
              <a:rPr lang="en-CA" sz="3240"/>
              <a:t>Some factors that impact food sovereignty for many people on a daily basis include:</a:t>
            </a:r>
            <a:br>
              <a:rPr lang="en-CA" sz="3240"/>
            </a:br>
            <a:br>
              <a:rPr lang="en-CA" sz="3240"/>
            </a:br>
            <a:endParaRPr sz="3240"/>
          </a:p>
        </p:txBody>
      </p:sp>
      <p:sp>
        <p:nvSpPr>
          <p:cNvPr id="260" name="Google Shape;260;p6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11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economic systems (e.g., globalized trade favouring large corporations)</a:t>
            </a:r>
            <a:endParaRPr sz="2200"/>
          </a:p>
          <a:p>
            <a:pPr indent="-3911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political influence (both global and local policies)</a:t>
            </a:r>
            <a:endParaRPr sz="2200"/>
          </a:p>
          <a:p>
            <a:pPr indent="-3911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gender</a:t>
            </a:r>
            <a:endParaRPr sz="2200"/>
          </a:p>
          <a:p>
            <a:pPr indent="-3911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access to water</a:t>
            </a:r>
            <a:endParaRPr sz="2200"/>
          </a:p>
          <a:p>
            <a:pPr indent="-3911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climate</a:t>
            </a:r>
            <a:endParaRPr sz="2200"/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61" name="Google Shape;261;p6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11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intergenerational teaching, knowledge transmission and enskilment* </a:t>
            </a:r>
            <a:endParaRPr sz="2200"/>
          </a:p>
          <a:p>
            <a:pPr indent="-3911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identity</a:t>
            </a:r>
            <a:endParaRPr sz="2200"/>
          </a:p>
          <a:p>
            <a:pPr indent="-3911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culture</a:t>
            </a:r>
            <a:endParaRPr sz="2200"/>
          </a:p>
          <a:p>
            <a:pPr indent="-3911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unemployment</a:t>
            </a:r>
            <a:endParaRPr sz="2200"/>
          </a:p>
          <a:p>
            <a:pPr indent="-39116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CA" sz="2200"/>
              <a:t>farming techniques </a:t>
            </a:r>
            <a:endParaRPr sz="2200"/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62" name="Google Shape;262;p6"/>
          <p:cNvSpPr txBox="1"/>
          <p:nvPr/>
        </p:nvSpPr>
        <p:spPr>
          <a:xfrm>
            <a:off x="677325" y="5562750"/>
            <a:ext cx="70539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300">
                <a:latin typeface="Corbel"/>
                <a:ea typeface="Corbel"/>
                <a:cs typeface="Corbel"/>
                <a:sym typeface="Corbel"/>
              </a:rPr>
              <a:t>*</a:t>
            </a:r>
            <a:r>
              <a:rPr b="1" lang="en-CA" sz="1300" u="sng">
                <a:latin typeface="Corbel"/>
                <a:ea typeface="Corbel"/>
                <a:cs typeface="Corbel"/>
                <a:sym typeface="Corbel"/>
              </a:rPr>
              <a:t>Enskilment:</a:t>
            </a:r>
            <a:r>
              <a:rPr lang="en-CA" sz="130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CA" sz="1300">
                <a:solidFill>
                  <a:srgbClr val="333333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According to Alex Prins and Brian Wattchow, </a:t>
            </a:r>
            <a:r>
              <a:rPr lang="en-CA" sz="13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to be enskiled is to be skilful and knowledgeable at a particular thing in a particular setting. It refers to the deep practical know-how that skilled people seem to possess in relation to their occupation and location. </a:t>
            </a:r>
            <a:r>
              <a:rPr lang="en-CA" sz="1300">
                <a:solidFill>
                  <a:srgbClr val="222222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Alex Prins and Brian Wattchow, “The Pedagogic Moment: Enskilment as Another Way of Being in Outdoor Education,” </a:t>
            </a:r>
            <a:r>
              <a:rPr i="1" lang="en-CA" sz="1300">
                <a:solidFill>
                  <a:srgbClr val="222222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Journal of Adventure Education and Outdoor Learning</a:t>
            </a:r>
            <a:r>
              <a:rPr lang="en-CA" sz="1300">
                <a:solidFill>
                  <a:srgbClr val="222222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 20, no. 1 (2020 2019): 83. </a:t>
            </a:r>
            <a:endParaRPr sz="13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8" name="Google Shape;268;p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" name="Google Shape;269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0" name="Google Shape;270;p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271" name="Google Shape;271;p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72" name="Google Shape;272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sp>
          <p:nvSpPr>
            <p:cNvPr id="274" name="Google Shape;274;p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1DF87">
                <a:alpha val="69411"/>
              </a:srgbClr>
            </a:solidFill>
            <a:ln>
              <a:noFill/>
            </a:ln>
          </p:spPr>
        </p:sp>
        <p:sp>
          <p:nvSpPr>
            <p:cNvPr id="275" name="Google Shape;275;p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276" name="Google Shape;276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0" name="Google Shape;280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FFFFF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1" name="Google Shape;281;p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282" name="Google Shape;282;p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3" name="Google Shape;283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cxnSp>
          <p:nvCxnSpPr>
            <p:cNvPr id="285" name="Google Shape;285;p7"/>
            <p:cNvCxnSpPr/>
            <p:nvPr/>
          </p:nvCxnSpPr>
          <p:spPr>
            <a:xfrm>
              <a:off x="9645924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6" name="Google Shape;286;p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287" name="Google Shape;287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7"/>
          <p:cNvSpPr txBox="1"/>
          <p:nvPr/>
        </p:nvSpPr>
        <p:spPr>
          <a:xfrm>
            <a:off x="601802" y="1050828"/>
            <a:ext cx="8906769" cy="5452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None/>
            </a:pPr>
            <a:br>
              <a:rPr b="0" i="0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Which ones impact your community? Your family?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None/>
            </a:pPr>
            <a:r>
              <a:t/>
            </a:r>
            <a:endParaRPr b="0" i="0" sz="333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None/>
            </a:pPr>
            <a:r>
              <a:rPr b="0" i="0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Can you think of others to add to this list?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70"/>
              <a:buFont typeface="Arial"/>
              <a:buNone/>
            </a:pPr>
            <a:br>
              <a:rPr b="0" i="0" lang="en-CA" sz="407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CA" sz="3884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t/>
            </a:r>
            <a:endParaRPr b="0" i="0" sz="314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t/>
            </a:r>
            <a:endParaRPr b="0" i="0" sz="314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t/>
            </a:r>
            <a:endParaRPr b="0" i="0" sz="314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rPr b="0" i="0" lang="en-CA" sz="314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5" name="Google Shape;295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6" name="Google Shape;296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7" name="Google Shape;297;p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298" name="Google Shape;298;p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9" name="Google Shape;299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1DF87">
                <a:alpha val="69411"/>
              </a:srgbClr>
            </a:solidFill>
            <a:ln>
              <a:noFill/>
            </a:ln>
          </p:spPr>
        </p:sp>
        <p:sp>
          <p:nvSpPr>
            <p:cNvPr id="302" name="Google Shape;302;p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03" name="Google Shape;303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06" name="Google Shape;306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7" name="Google Shape;307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FFFFF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8" name="Google Shape;308;p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09" name="Google Shape;309;p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0" name="Google Shape;310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cxnSp>
          <p:nvCxnSpPr>
            <p:cNvPr id="312" name="Google Shape;312;p8"/>
            <p:cNvCxnSpPr/>
            <p:nvPr/>
          </p:nvCxnSpPr>
          <p:spPr>
            <a:xfrm>
              <a:off x="9645924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3" name="Google Shape;313;p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14" name="Google Shape;314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8"/>
          <p:cNvSpPr txBox="1"/>
          <p:nvPr/>
        </p:nvSpPr>
        <p:spPr>
          <a:xfrm>
            <a:off x="601802" y="1050828"/>
            <a:ext cx="8906769" cy="5452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None/>
            </a:pPr>
            <a:br>
              <a:rPr b="0" i="0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Part of the </a:t>
            </a:r>
            <a:r>
              <a:rPr b="0" i="1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La Via Campesina statement </a:t>
            </a:r>
            <a:r>
              <a:rPr b="0" i="0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refers to “culturally appropriate food”.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None/>
            </a:pPr>
            <a:r>
              <a:t/>
            </a:r>
            <a:endParaRPr b="0" i="0" sz="333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None/>
            </a:pPr>
            <a:r>
              <a:rPr b="0" i="0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does this mean? </a:t>
            </a:r>
            <a:br>
              <a:rPr b="0" i="0" lang="en-CA" sz="333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314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None/>
            </a:pPr>
            <a:r>
              <a:rPr b="0" i="0" lang="en-CA" sz="3884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t/>
            </a:r>
            <a:endParaRPr b="0" i="0" sz="314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t/>
            </a:r>
            <a:endParaRPr b="0" i="0" sz="314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rPr b="0" i="0" lang="en-CA" sz="314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2" name="Google Shape;322;p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3" name="Google Shape;323;p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4" name="Google Shape;324;p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25" name="Google Shape;325;p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6" name="Google Shape;326;p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sp>
          <p:nvSpPr>
            <p:cNvPr id="328" name="Google Shape;328;p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1DF87">
                <a:alpha val="69411"/>
              </a:srgbClr>
            </a:solidFill>
            <a:ln>
              <a:noFill/>
            </a:ln>
          </p:spPr>
        </p:sp>
        <p:sp>
          <p:nvSpPr>
            <p:cNvPr id="329" name="Google Shape;329;p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30" name="Google Shape;330;p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" name="Google Shape;332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33" name="Google Shape;333;p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4" name="Google Shape;334;p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FFFFF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5" name="Google Shape;335;p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36" name="Google Shape;336;p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37" name="Google Shape;337;p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411"/>
              </a:srgbClr>
            </a:solidFill>
            <a:ln>
              <a:noFill/>
            </a:ln>
          </p:spPr>
        </p:sp>
        <p:cxnSp>
          <p:nvCxnSpPr>
            <p:cNvPr id="339" name="Google Shape;339;p9"/>
            <p:cNvCxnSpPr/>
            <p:nvPr/>
          </p:nvCxnSpPr>
          <p:spPr>
            <a:xfrm>
              <a:off x="9645924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0" name="Google Shape;340;p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41" name="Google Shape;341;p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9"/>
          <p:cNvSpPr txBox="1"/>
          <p:nvPr/>
        </p:nvSpPr>
        <p:spPr>
          <a:xfrm>
            <a:off x="601802" y="1050828"/>
            <a:ext cx="8906769" cy="5452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None/>
            </a:pPr>
            <a:br>
              <a:rPr b="0" i="0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 explaining “culturally appropriate food”, participants in </a:t>
            </a:r>
            <a:r>
              <a:rPr b="0" i="1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Four Stories</a:t>
            </a:r>
            <a:r>
              <a:rPr b="0" i="0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have explained that “every land has its own seed” (Fatima O. from Jordan).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None/>
            </a:pPr>
            <a:r>
              <a:t/>
            </a:r>
            <a:endParaRPr b="0" i="0" sz="333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Arial"/>
              <a:buNone/>
            </a:pPr>
            <a:r>
              <a:rPr b="0" i="0" lang="en-CA" sz="333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How do you understand this statement?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4"/>
              <a:buFont typeface="Arial"/>
              <a:buNone/>
            </a:pPr>
            <a:r>
              <a:rPr b="0" i="0" lang="en-CA" sz="3884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t/>
            </a:r>
            <a:endParaRPr b="0" i="0" sz="314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t/>
            </a:r>
            <a:endParaRPr b="0" i="0" sz="314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t/>
            </a:r>
            <a:endParaRPr b="0" i="0" sz="314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145"/>
              <a:buFont typeface="Arial"/>
              <a:buNone/>
            </a:pPr>
            <a:r>
              <a:rPr b="0" i="0" lang="en-CA" sz="314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2020-08-24T20:39:37Z</dcterms:created>
  <dc:creator>Theresa Mackay</dc:creator>
</cp:coreProperties>
</file>