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6858000" cx="12192000"/>
  <p:notesSz cx="6858000" cy="9144000"/>
  <p:embeddedFontLst>
    <p:embeddedFont>
      <p:font typeface="Corbel"/>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6" roundtripDataSignature="AMtx7mhEjrANPEEa+kk1o6UtP4U7T66a6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Corbel-bold.fntdata"/><Relationship Id="rId10" Type="http://schemas.openxmlformats.org/officeDocument/2006/relationships/slide" Target="slides/slide6.xml"/><Relationship Id="rId32" Type="http://schemas.openxmlformats.org/officeDocument/2006/relationships/font" Target="fonts/Corbel-regular.fntdata"/><Relationship Id="rId13" Type="http://schemas.openxmlformats.org/officeDocument/2006/relationships/slide" Target="slides/slide9.xml"/><Relationship Id="rId35" Type="http://schemas.openxmlformats.org/officeDocument/2006/relationships/font" Target="fonts/Corbel-boldItalic.fntdata"/><Relationship Id="rId12" Type="http://schemas.openxmlformats.org/officeDocument/2006/relationships/slide" Target="slides/slide8.xml"/><Relationship Id="rId34" Type="http://schemas.openxmlformats.org/officeDocument/2006/relationships/font" Target="fonts/Corbel-italic.fntdata"/><Relationship Id="rId15" Type="http://schemas.openxmlformats.org/officeDocument/2006/relationships/slide" Target="slides/slide11.xml"/><Relationship Id="rId14" Type="http://schemas.openxmlformats.org/officeDocument/2006/relationships/slide" Target="slides/slide10.xml"/><Relationship Id="rId36"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1" name="Google Shape;14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4" name="Google Shape;29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1" name="Google Shape;32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9" name="Google Shape;32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6" name="Google Shape;34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2" name="Google Shape;35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9" name="Google Shape;37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6" name="Google Shape;40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4" name="Google Shape;41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1" name="Google Shape;42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8" name="Google Shape;43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9" name="Google Shape;16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4" name="Google Shape;44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1" name="Google Shape;47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8" name="Google Shape;49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6" name="Google Shape;50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3" name="Google Shape;513;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0" name="Google Shape;530;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8" name="Google Shape;548;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0" name="Google Shape;570;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6" name="Google Shape;19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 name="Google Shape;22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 name="Google Shape;22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5" name="Google Shape;23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1" name="Google Shape;27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8" name="Google Shape;28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sp>
        <p:nvSpPr>
          <p:cNvPr id="23" name="Google Shape;23;p2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90" name="Shape 90"/>
        <p:cNvGrpSpPr/>
        <p:nvPr/>
      </p:nvGrpSpPr>
      <p:grpSpPr>
        <a:xfrm>
          <a:off x="0" y="0"/>
          <a:ext cx="0" cy="0"/>
          <a:chOff x="0" y="0"/>
          <a:chExt cx="0" cy="0"/>
        </a:xfrm>
      </p:grpSpPr>
      <p:sp>
        <p:nvSpPr>
          <p:cNvPr id="91" name="Google Shape;91;p38"/>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Corbel"/>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38"/>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93" name="Google Shape;93;p3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3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3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96" name="Shape 96"/>
        <p:cNvGrpSpPr/>
        <p:nvPr/>
      </p:nvGrpSpPr>
      <p:grpSpPr>
        <a:xfrm>
          <a:off x="0" y="0"/>
          <a:ext cx="0" cy="0"/>
          <a:chOff x="0" y="0"/>
          <a:chExt cx="0" cy="0"/>
        </a:xfrm>
      </p:grpSpPr>
      <p:sp>
        <p:nvSpPr>
          <p:cNvPr id="97" name="Google Shape;97;p39"/>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Corbel"/>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39"/>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SzPts val="1280"/>
              <a:buFont typeface="Corbel"/>
              <a:buNone/>
              <a:defRPr sz="1600">
                <a:solidFill>
                  <a:srgbClr val="7F7F7F"/>
                </a:solidFill>
              </a:defRPr>
            </a:lvl1pPr>
            <a:lvl2pPr indent="-228600" lvl="1" marL="914400" algn="l">
              <a:lnSpc>
                <a:spcPct val="100000"/>
              </a:lnSpc>
              <a:spcBef>
                <a:spcPts val="1000"/>
              </a:spcBef>
              <a:spcAft>
                <a:spcPts val="0"/>
              </a:spcAft>
              <a:buSzPts val="1280"/>
              <a:buFont typeface="Corbel"/>
              <a:buNone/>
              <a:defRPr/>
            </a:lvl2pPr>
            <a:lvl3pPr indent="-228600" lvl="2" marL="1371600" algn="l">
              <a:lnSpc>
                <a:spcPct val="100000"/>
              </a:lnSpc>
              <a:spcBef>
                <a:spcPts val="1000"/>
              </a:spcBef>
              <a:spcAft>
                <a:spcPts val="0"/>
              </a:spcAft>
              <a:buSzPts val="1120"/>
              <a:buFont typeface="Corbel"/>
              <a:buNone/>
              <a:defRPr/>
            </a:lvl3pPr>
            <a:lvl4pPr indent="-228600" lvl="3" marL="1828800" algn="l">
              <a:lnSpc>
                <a:spcPct val="100000"/>
              </a:lnSpc>
              <a:spcBef>
                <a:spcPts val="1000"/>
              </a:spcBef>
              <a:spcAft>
                <a:spcPts val="0"/>
              </a:spcAft>
              <a:buSzPts val="960"/>
              <a:buFont typeface="Corbel"/>
              <a:buNone/>
              <a:defRPr/>
            </a:lvl4pPr>
            <a:lvl5pPr indent="-228600" lvl="4" marL="2286000" algn="l">
              <a:lnSpc>
                <a:spcPct val="100000"/>
              </a:lnSpc>
              <a:spcBef>
                <a:spcPts val="1000"/>
              </a:spcBef>
              <a:spcAft>
                <a:spcPts val="0"/>
              </a:spcAft>
              <a:buSzPts val="960"/>
              <a:buFont typeface="Corbe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99" name="Google Shape;99;p39"/>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00" name="Google Shape;100;p3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3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3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CA"/>
              <a:t>‹#›</a:t>
            </a:fld>
            <a:endParaRPr/>
          </a:p>
        </p:txBody>
      </p:sp>
      <p:sp>
        <p:nvSpPr>
          <p:cNvPr id="103" name="Google Shape;103;p39"/>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CA" sz="8000" u="none" cap="none" strike="noStrike">
                <a:solidFill>
                  <a:srgbClr val="F06C4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04" name="Google Shape;104;p39"/>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CA" sz="8000" u="none" cap="none" strike="noStrike">
                <a:solidFill>
                  <a:srgbClr val="F06C46"/>
                </a:solidFill>
                <a:latin typeface="Arial"/>
                <a:ea typeface="Arial"/>
                <a:cs typeface="Arial"/>
                <a:sym typeface="Arial"/>
              </a:rPr>
              <a:t>”</a:t>
            </a:r>
            <a:endParaRPr b="0" i="0" sz="1800" u="none" cap="none" strike="noStrike">
              <a:solidFill>
                <a:srgbClr val="F06C46"/>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05" name="Shape 105"/>
        <p:cNvGrpSpPr/>
        <p:nvPr/>
      </p:nvGrpSpPr>
      <p:grpSpPr>
        <a:xfrm>
          <a:off x="0" y="0"/>
          <a:ext cx="0" cy="0"/>
          <a:chOff x="0" y="0"/>
          <a:chExt cx="0" cy="0"/>
        </a:xfrm>
      </p:grpSpPr>
      <p:sp>
        <p:nvSpPr>
          <p:cNvPr id="106" name="Google Shape;106;p40"/>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Corbel"/>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40"/>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08" name="Google Shape;108;p4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4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4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11" name="Shape 111"/>
        <p:cNvGrpSpPr/>
        <p:nvPr/>
      </p:nvGrpSpPr>
      <p:grpSpPr>
        <a:xfrm>
          <a:off x="0" y="0"/>
          <a:ext cx="0" cy="0"/>
          <a:chOff x="0" y="0"/>
          <a:chExt cx="0" cy="0"/>
        </a:xfrm>
      </p:grpSpPr>
      <p:sp>
        <p:nvSpPr>
          <p:cNvPr id="112" name="Google Shape;112;p41"/>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Corbel"/>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41"/>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Corbel"/>
              <a:buNone/>
              <a:defRPr sz="2400">
                <a:solidFill>
                  <a:srgbClr val="3F3F3F"/>
                </a:solidFill>
              </a:defRPr>
            </a:lvl1pPr>
            <a:lvl2pPr indent="-228600" lvl="1" marL="914400" algn="l">
              <a:lnSpc>
                <a:spcPct val="100000"/>
              </a:lnSpc>
              <a:spcBef>
                <a:spcPts val="1000"/>
              </a:spcBef>
              <a:spcAft>
                <a:spcPts val="0"/>
              </a:spcAft>
              <a:buSzPts val="1280"/>
              <a:buFont typeface="Corbel"/>
              <a:buNone/>
              <a:defRPr/>
            </a:lvl2pPr>
            <a:lvl3pPr indent="-228600" lvl="2" marL="1371600" algn="l">
              <a:lnSpc>
                <a:spcPct val="100000"/>
              </a:lnSpc>
              <a:spcBef>
                <a:spcPts val="1000"/>
              </a:spcBef>
              <a:spcAft>
                <a:spcPts val="0"/>
              </a:spcAft>
              <a:buSzPts val="1120"/>
              <a:buFont typeface="Corbel"/>
              <a:buNone/>
              <a:defRPr/>
            </a:lvl3pPr>
            <a:lvl4pPr indent="-228600" lvl="3" marL="1828800" algn="l">
              <a:lnSpc>
                <a:spcPct val="100000"/>
              </a:lnSpc>
              <a:spcBef>
                <a:spcPts val="1000"/>
              </a:spcBef>
              <a:spcAft>
                <a:spcPts val="0"/>
              </a:spcAft>
              <a:buSzPts val="960"/>
              <a:buFont typeface="Corbel"/>
              <a:buNone/>
              <a:defRPr/>
            </a:lvl4pPr>
            <a:lvl5pPr indent="-228600" lvl="4" marL="2286000" algn="l">
              <a:lnSpc>
                <a:spcPct val="100000"/>
              </a:lnSpc>
              <a:spcBef>
                <a:spcPts val="1000"/>
              </a:spcBef>
              <a:spcAft>
                <a:spcPts val="0"/>
              </a:spcAft>
              <a:buSzPts val="960"/>
              <a:buFont typeface="Corbe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14" name="Google Shape;114;p41"/>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15" name="Google Shape;115;p4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4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4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CA"/>
              <a:t>‹#›</a:t>
            </a:fld>
            <a:endParaRPr/>
          </a:p>
        </p:txBody>
      </p:sp>
      <p:sp>
        <p:nvSpPr>
          <p:cNvPr id="118" name="Google Shape;118;p41"/>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CA" sz="8000" u="none" cap="none" strike="noStrike">
                <a:solidFill>
                  <a:srgbClr val="F06C4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19" name="Google Shape;119;p41"/>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CA" sz="8000" u="none" cap="none" strike="noStrike">
                <a:solidFill>
                  <a:srgbClr val="F06C4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20" name="Shape 120"/>
        <p:cNvGrpSpPr/>
        <p:nvPr/>
      </p:nvGrpSpPr>
      <p:grpSpPr>
        <a:xfrm>
          <a:off x="0" y="0"/>
          <a:ext cx="0" cy="0"/>
          <a:chOff x="0" y="0"/>
          <a:chExt cx="0" cy="0"/>
        </a:xfrm>
      </p:grpSpPr>
      <p:sp>
        <p:nvSpPr>
          <p:cNvPr id="121" name="Google Shape;121;p42"/>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Corbel"/>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42"/>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Corbel"/>
              <a:buNone/>
              <a:defRPr sz="2400">
                <a:solidFill>
                  <a:schemeClr val="accent1"/>
                </a:solidFill>
              </a:defRPr>
            </a:lvl1pPr>
            <a:lvl2pPr indent="-228600" lvl="1" marL="914400" algn="l">
              <a:lnSpc>
                <a:spcPct val="100000"/>
              </a:lnSpc>
              <a:spcBef>
                <a:spcPts val="1000"/>
              </a:spcBef>
              <a:spcAft>
                <a:spcPts val="0"/>
              </a:spcAft>
              <a:buSzPts val="1280"/>
              <a:buFont typeface="Corbel"/>
              <a:buNone/>
              <a:defRPr/>
            </a:lvl2pPr>
            <a:lvl3pPr indent="-228600" lvl="2" marL="1371600" algn="l">
              <a:lnSpc>
                <a:spcPct val="100000"/>
              </a:lnSpc>
              <a:spcBef>
                <a:spcPts val="1000"/>
              </a:spcBef>
              <a:spcAft>
                <a:spcPts val="0"/>
              </a:spcAft>
              <a:buSzPts val="1120"/>
              <a:buFont typeface="Corbel"/>
              <a:buNone/>
              <a:defRPr/>
            </a:lvl3pPr>
            <a:lvl4pPr indent="-228600" lvl="3" marL="1828800" algn="l">
              <a:lnSpc>
                <a:spcPct val="100000"/>
              </a:lnSpc>
              <a:spcBef>
                <a:spcPts val="1000"/>
              </a:spcBef>
              <a:spcAft>
                <a:spcPts val="0"/>
              </a:spcAft>
              <a:buSzPts val="960"/>
              <a:buFont typeface="Corbel"/>
              <a:buNone/>
              <a:defRPr/>
            </a:lvl4pPr>
            <a:lvl5pPr indent="-228600" lvl="4" marL="2286000" algn="l">
              <a:lnSpc>
                <a:spcPct val="100000"/>
              </a:lnSpc>
              <a:spcBef>
                <a:spcPts val="1000"/>
              </a:spcBef>
              <a:spcAft>
                <a:spcPts val="0"/>
              </a:spcAft>
              <a:buSzPts val="960"/>
              <a:buFont typeface="Corbel"/>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23" name="Google Shape;123;p42"/>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24" name="Google Shape;124;p4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4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4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7" name="Shape 127"/>
        <p:cNvGrpSpPr/>
        <p:nvPr/>
      </p:nvGrpSpPr>
      <p:grpSpPr>
        <a:xfrm>
          <a:off x="0" y="0"/>
          <a:ext cx="0" cy="0"/>
          <a:chOff x="0" y="0"/>
          <a:chExt cx="0" cy="0"/>
        </a:xfrm>
      </p:grpSpPr>
      <p:sp>
        <p:nvSpPr>
          <p:cNvPr id="128" name="Google Shape;128;p4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43"/>
          <p:cNvSpPr txBox="1"/>
          <p:nvPr>
            <p:ph idx="1" type="body"/>
          </p:nvPr>
        </p:nvSpPr>
        <p:spPr>
          <a:xfrm rot="5400000">
            <a:off x="3035282"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30" name="Google Shape;130;p4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4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4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3" name="Shape 133"/>
        <p:cNvGrpSpPr/>
        <p:nvPr/>
      </p:nvGrpSpPr>
      <p:grpSpPr>
        <a:xfrm>
          <a:off x="0" y="0"/>
          <a:ext cx="0" cy="0"/>
          <a:chOff x="0" y="0"/>
          <a:chExt cx="0" cy="0"/>
        </a:xfrm>
      </p:grpSpPr>
      <p:sp>
        <p:nvSpPr>
          <p:cNvPr id="134" name="Google Shape;134;p44"/>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44"/>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36" name="Google Shape;136;p4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4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4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 name="Shape 26"/>
        <p:cNvGrpSpPr/>
        <p:nvPr/>
      </p:nvGrpSpPr>
      <p:grpSpPr>
        <a:xfrm>
          <a:off x="0" y="0"/>
          <a:ext cx="0" cy="0"/>
          <a:chOff x="0" y="0"/>
          <a:chExt cx="0" cy="0"/>
        </a:xfrm>
      </p:grpSpPr>
      <p:sp>
        <p:nvSpPr>
          <p:cNvPr id="27" name="Google Shape;27;p30"/>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30"/>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29" name="Google Shape;29;p30"/>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30" name="Google Shape;30;p3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31"/>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4000"/>
              <a:buFont typeface="Corbel"/>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1"/>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600"/>
              <a:buNone/>
              <a:defRPr sz="20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36" name="Google Shape;36;p3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3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9" name="Shape 39"/>
        <p:cNvGrpSpPr/>
        <p:nvPr/>
      </p:nvGrpSpPr>
      <p:grpSpPr>
        <a:xfrm>
          <a:off x="0" y="0"/>
          <a:ext cx="0" cy="0"/>
          <a:chOff x="0" y="0"/>
          <a:chExt cx="0" cy="0"/>
        </a:xfrm>
      </p:grpSpPr>
      <p:grpSp>
        <p:nvGrpSpPr>
          <p:cNvPr id="40" name="Google Shape;40;p32"/>
          <p:cNvGrpSpPr/>
          <p:nvPr/>
        </p:nvGrpSpPr>
        <p:grpSpPr>
          <a:xfrm>
            <a:off x="0" y="-8467"/>
            <a:ext cx="12192000" cy="6866467"/>
            <a:chOff x="0" y="-8467"/>
            <a:chExt cx="12192000" cy="6866467"/>
          </a:xfrm>
        </p:grpSpPr>
        <p:cxnSp>
          <p:nvCxnSpPr>
            <p:cNvPr id="41" name="Google Shape;41;p32"/>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42" name="Google Shape;42;p32"/>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43" name="Google Shape;43;p32"/>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44" name="Google Shape;44;p32"/>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45" name="Google Shape;45;p32"/>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32"/>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sp>
          <p:nvSpPr>
            <p:cNvPr id="47" name="Google Shape;47;p32"/>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06C46">
                <a:alpha val="69019"/>
              </a:srgbClr>
            </a:solidFill>
            <a:ln>
              <a:noFill/>
            </a:ln>
          </p:spPr>
        </p:sp>
        <p:sp>
          <p:nvSpPr>
            <p:cNvPr id="48" name="Google Shape;48;p32"/>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49" name="Google Shape;49;p32"/>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32"/>
            <p:cNvSpPr/>
            <p:nvPr/>
          </p:nvSpPr>
          <p:spPr>
            <a:xfrm rot="10800000">
              <a:off x="0" y="0"/>
              <a:ext cx="842596" cy="5666154"/>
            </a:xfrm>
            <a:prstGeom prst="triangle">
              <a:avLst>
                <a:gd fmla="val 10000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 name="Google Shape;51;p32"/>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chemeClr val="accent1"/>
              </a:buClr>
              <a:buSzPts val="5400"/>
              <a:buFont typeface="Corbel"/>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2"/>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p:txBody>
      </p:sp>
      <p:sp>
        <p:nvSpPr>
          <p:cNvPr id="53" name="Google Shape;53;p3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3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 name="Shape 56"/>
        <p:cNvGrpSpPr/>
        <p:nvPr/>
      </p:nvGrpSpPr>
      <p:grpSpPr>
        <a:xfrm>
          <a:off x="0" y="0"/>
          <a:ext cx="0" cy="0"/>
          <a:chOff x="0" y="0"/>
          <a:chExt cx="0" cy="0"/>
        </a:xfrm>
      </p:grpSpPr>
      <p:sp>
        <p:nvSpPr>
          <p:cNvPr id="57" name="Google Shape;57;p3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3600"/>
              <a:buFont typeface="Corbe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33"/>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9" name="Google Shape;59;p3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3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2" name="Shape 62"/>
        <p:cNvGrpSpPr/>
        <p:nvPr/>
      </p:nvGrpSpPr>
      <p:grpSpPr>
        <a:xfrm>
          <a:off x="0" y="0"/>
          <a:ext cx="0" cy="0"/>
          <a:chOff x="0" y="0"/>
          <a:chExt cx="0" cy="0"/>
        </a:xfrm>
      </p:grpSpPr>
      <p:sp>
        <p:nvSpPr>
          <p:cNvPr id="63" name="Google Shape;63;p3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36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4"/>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65" name="Google Shape;65;p34"/>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6" name="Google Shape;66;p34"/>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67" name="Google Shape;67;p34"/>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8" name="Google Shape;68;p3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3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 name="Shape 71"/>
        <p:cNvGrpSpPr/>
        <p:nvPr/>
      </p:nvGrpSpPr>
      <p:grpSpPr>
        <a:xfrm>
          <a:off x="0" y="0"/>
          <a:ext cx="0" cy="0"/>
          <a:chOff x="0" y="0"/>
          <a:chExt cx="0" cy="0"/>
        </a:xfrm>
      </p:grpSpPr>
      <p:sp>
        <p:nvSpPr>
          <p:cNvPr id="72" name="Google Shape;72;p3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3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6" name="Shape 76"/>
        <p:cNvGrpSpPr/>
        <p:nvPr/>
      </p:nvGrpSpPr>
      <p:grpSpPr>
        <a:xfrm>
          <a:off x="0" y="0"/>
          <a:ext cx="0" cy="0"/>
          <a:chOff x="0" y="0"/>
          <a:chExt cx="0" cy="0"/>
        </a:xfrm>
      </p:grpSpPr>
      <p:sp>
        <p:nvSpPr>
          <p:cNvPr id="77" name="Google Shape;77;p36"/>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000"/>
              <a:buFont typeface="Corbel"/>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6"/>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79" name="Google Shape;79;p36"/>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1120"/>
              <a:buNone/>
              <a:defRPr sz="1400"/>
            </a:lvl2pPr>
            <a:lvl3pPr indent="-228600" lvl="2" marL="1371600" algn="l">
              <a:lnSpc>
                <a:spcPct val="100000"/>
              </a:lnSpc>
              <a:spcBef>
                <a:spcPts val="1000"/>
              </a:spcBef>
              <a:spcAft>
                <a:spcPts val="0"/>
              </a:spcAft>
              <a:buSzPts val="960"/>
              <a:buNone/>
              <a:defRPr sz="1200"/>
            </a:lvl3pPr>
            <a:lvl4pPr indent="-228600" lvl="3" marL="1828800" algn="l">
              <a:lnSpc>
                <a:spcPct val="100000"/>
              </a:lnSpc>
              <a:spcBef>
                <a:spcPts val="1000"/>
              </a:spcBef>
              <a:spcAft>
                <a:spcPts val="0"/>
              </a:spcAft>
              <a:buSzPts val="800"/>
              <a:buNone/>
              <a:defRPr sz="1000"/>
            </a:lvl4pPr>
            <a:lvl5pPr indent="-228600" lvl="4" marL="2286000" algn="l">
              <a:lnSpc>
                <a:spcPct val="100000"/>
              </a:lnSpc>
              <a:spcBef>
                <a:spcPts val="1000"/>
              </a:spcBef>
              <a:spcAft>
                <a:spcPts val="0"/>
              </a:spcAft>
              <a:buSzPts val="800"/>
              <a:buNone/>
              <a:defRPr sz="1000"/>
            </a:lvl5pPr>
            <a:lvl6pPr indent="-228600" lvl="5" marL="2743200" algn="l">
              <a:lnSpc>
                <a:spcPct val="100000"/>
              </a:lnSpc>
              <a:spcBef>
                <a:spcPts val="1000"/>
              </a:spcBef>
              <a:spcAft>
                <a:spcPts val="0"/>
              </a:spcAft>
              <a:buSzPts val="800"/>
              <a:buNone/>
              <a:defRPr sz="1000"/>
            </a:lvl6pPr>
            <a:lvl7pPr indent="-228600" lvl="6" marL="3200400" algn="l">
              <a:lnSpc>
                <a:spcPct val="100000"/>
              </a:lnSpc>
              <a:spcBef>
                <a:spcPts val="1000"/>
              </a:spcBef>
              <a:spcAft>
                <a:spcPts val="0"/>
              </a:spcAft>
              <a:buSzPts val="800"/>
              <a:buNone/>
              <a:defRPr sz="1000"/>
            </a:lvl7pPr>
            <a:lvl8pPr indent="-228600" lvl="7" marL="3657600" algn="l">
              <a:lnSpc>
                <a:spcPct val="100000"/>
              </a:lnSpc>
              <a:spcBef>
                <a:spcPts val="1000"/>
              </a:spcBef>
              <a:spcAft>
                <a:spcPts val="0"/>
              </a:spcAft>
              <a:buSzPts val="800"/>
              <a:buNone/>
              <a:defRPr sz="1000"/>
            </a:lvl8pPr>
            <a:lvl9pPr indent="-228600" lvl="8" marL="4114800" algn="l">
              <a:lnSpc>
                <a:spcPct val="100000"/>
              </a:lnSpc>
              <a:spcBef>
                <a:spcPts val="1000"/>
              </a:spcBef>
              <a:spcAft>
                <a:spcPts val="0"/>
              </a:spcAft>
              <a:buSzPts val="800"/>
              <a:buNone/>
              <a:defRPr sz="1000"/>
            </a:lvl9pPr>
          </a:lstStyle>
          <a:p/>
        </p:txBody>
      </p:sp>
      <p:sp>
        <p:nvSpPr>
          <p:cNvPr id="80" name="Google Shape;80;p3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3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3" name="Shape 83"/>
        <p:cNvGrpSpPr/>
        <p:nvPr/>
      </p:nvGrpSpPr>
      <p:grpSpPr>
        <a:xfrm>
          <a:off x="0" y="0"/>
          <a:ext cx="0" cy="0"/>
          <a:chOff x="0" y="0"/>
          <a:chExt cx="0" cy="0"/>
        </a:xfrm>
      </p:grpSpPr>
      <p:sp>
        <p:nvSpPr>
          <p:cNvPr id="84" name="Google Shape;84;p37"/>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400"/>
              <a:buFont typeface="Corbel"/>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37"/>
          <p:cNvSpPr/>
          <p:nvPr>
            <p:ph idx="2" type="pic"/>
          </p:nvPr>
        </p:nvSpPr>
        <p:spPr>
          <a:xfrm>
            <a:off x="677334" y="609600"/>
            <a:ext cx="8596668" cy="3845718"/>
          </a:xfrm>
          <a:prstGeom prst="rect">
            <a:avLst/>
          </a:prstGeom>
          <a:noFill/>
          <a:ln>
            <a:noFill/>
          </a:ln>
        </p:spPr>
        <p:txBody>
          <a:bodyPr anchorCtr="0" anchor="t" bIns="45700" lIns="91425" spcFirstLastPara="1" rIns="91425" wrap="square" tIns="45700">
            <a:normAutofit/>
          </a:bodyPr>
          <a:lstStyle>
            <a:lvl1pPr lvl="0" marR="0" rtl="0" algn="ctr">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Corbel"/>
                <a:ea typeface="Corbel"/>
                <a:cs typeface="Corbel"/>
                <a:sym typeface="Corbel"/>
              </a:defRPr>
            </a:lvl1pPr>
            <a:lvl2pPr lvl="1"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Corbel"/>
                <a:ea typeface="Corbel"/>
                <a:cs typeface="Corbel"/>
                <a:sym typeface="Corbel"/>
              </a:defRPr>
            </a:lvl2pPr>
            <a:lvl3pPr lvl="2"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Corbel"/>
                <a:ea typeface="Corbel"/>
                <a:cs typeface="Corbel"/>
                <a:sym typeface="Corbel"/>
              </a:defRPr>
            </a:lvl3pPr>
            <a:lvl4pPr lvl="3"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Corbel"/>
                <a:ea typeface="Corbel"/>
                <a:cs typeface="Corbel"/>
                <a:sym typeface="Corbel"/>
              </a:defRPr>
            </a:lvl4pPr>
            <a:lvl5pPr lvl="4"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Corbel"/>
                <a:ea typeface="Corbel"/>
                <a:cs typeface="Corbel"/>
                <a:sym typeface="Corbel"/>
              </a:defRPr>
            </a:lvl5pPr>
            <a:lvl6pPr lvl="5"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Corbel"/>
                <a:ea typeface="Corbel"/>
                <a:cs typeface="Corbel"/>
                <a:sym typeface="Corbel"/>
              </a:defRPr>
            </a:lvl6pPr>
            <a:lvl7pPr lvl="6"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Corbel"/>
                <a:ea typeface="Corbel"/>
                <a:cs typeface="Corbel"/>
                <a:sym typeface="Corbel"/>
              </a:defRPr>
            </a:lvl7pPr>
            <a:lvl8pPr lvl="7"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Corbel"/>
                <a:ea typeface="Corbel"/>
                <a:cs typeface="Corbel"/>
                <a:sym typeface="Corbel"/>
              </a:defRPr>
            </a:lvl8pPr>
            <a:lvl9pPr lvl="8"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Corbel"/>
                <a:ea typeface="Corbel"/>
                <a:cs typeface="Corbel"/>
                <a:sym typeface="Corbel"/>
              </a:defRPr>
            </a:lvl9pPr>
          </a:lstStyle>
          <a:p/>
        </p:txBody>
      </p:sp>
      <p:sp>
        <p:nvSpPr>
          <p:cNvPr id="86" name="Google Shape;86;p37"/>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960"/>
              <a:buNone/>
              <a:defRPr sz="12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87" name="Google Shape;87;p3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3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3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28"/>
          <p:cNvGrpSpPr/>
          <p:nvPr/>
        </p:nvGrpSpPr>
        <p:grpSpPr>
          <a:xfrm>
            <a:off x="0" y="-8467"/>
            <a:ext cx="12192000" cy="6866467"/>
            <a:chOff x="0" y="-8467"/>
            <a:chExt cx="12192000" cy="6866467"/>
          </a:xfrm>
        </p:grpSpPr>
        <p:cxnSp>
          <p:nvCxnSpPr>
            <p:cNvPr id="7" name="Google Shape;7;p28"/>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8" name="Google Shape;8;p28"/>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9" name="Google Shape;9;p28"/>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10" name="Google Shape;10;p28"/>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28"/>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8"/>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sp>
          <p:nvSpPr>
            <p:cNvPr id="13" name="Google Shape;13;p28"/>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06C46">
                <a:alpha val="69019"/>
              </a:srgbClr>
            </a:solidFill>
            <a:ln>
              <a:noFill/>
            </a:ln>
          </p:spPr>
        </p:sp>
        <p:sp>
          <p:nvSpPr>
            <p:cNvPr id="14" name="Google Shape;14;p28"/>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15" name="Google Shape;15;p28"/>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28"/>
            <p:cNvSpPr/>
            <p:nvPr/>
          </p:nvSpPr>
          <p:spPr>
            <a:xfrm>
              <a:off x="0" y="4013200"/>
              <a:ext cx="448733" cy="2844800"/>
            </a:xfrm>
            <a:prstGeom prst="triangle">
              <a:avLst>
                <a:gd fmla="val 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 name="Google Shape;17;p2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chemeClr val="accent1"/>
              </a:buClr>
              <a:buSzPts val="3600"/>
              <a:buFont typeface="Corbel"/>
              <a:buNone/>
              <a:defRPr b="0" i="0" sz="3600" u="none" cap="none" strike="noStrike">
                <a:solidFill>
                  <a:schemeClr val="accent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18" name="Google Shape;18;p28"/>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3F3F3F"/>
                </a:solidFill>
                <a:latin typeface="Corbel"/>
                <a:ea typeface="Corbel"/>
                <a:cs typeface="Corbel"/>
                <a:sym typeface="Corbel"/>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3F3F3F"/>
                </a:solidFill>
                <a:latin typeface="Corbel"/>
                <a:ea typeface="Corbel"/>
                <a:cs typeface="Corbel"/>
                <a:sym typeface="Corbel"/>
              </a:defRPr>
            </a:lvl2pPr>
            <a:lvl3pPr indent="-299719" lvl="2" marL="1371600" marR="0" rtl="0" algn="l">
              <a:lnSpc>
                <a:spcPct val="100000"/>
              </a:lnSpc>
              <a:spcBef>
                <a:spcPts val="1000"/>
              </a:spcBef>
              <a:spcAft>
                <a:spcPts val="0"/>
              </a:spcAft>
              <a:buClr>
                <a:schemeClr val="accent1"/>
              </a:buClr>
              <a:buSzPts val="1120"/>
              <a:buFont typeface="Noto Sans Symbols"/>
              <a:buChar char="►"/>
              <a:defRPr b="0" i="0" sz="1400" u="none" cap="none" strike="noStrike">
                <a:solidFill>
                  <a:srgbClr val="3F3F3F"/>
                </a:solidFill>
                <a:latin typeface="Corbel"/>
                <a:ea typeface="Corbel"/>
                <a:cs typeface="Corbel"/>
                <a:sym typeface="Corbel"/>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Corbel"/>
                <a:ea typeface="Corbel"/>
                <a:cs typeface="Corbel"/>
                <a:sym typeface="Corbel"/>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Corbel"/>
                <a:ea typeface="Corbel"/>
                <a:cs typeface="Corbel"/>
                <a:sym typeface="Corbel"/>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Corbel"/>
                <a:ea typeface="Corbel"/>
                <a:cs typeface="Corbel"/>
                <a:sym typeface="Corbel"/>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Corbel"/>
                <a:ea typeface="Corbel"/>
                <a:cs typeface="Corbel"/>
                <a:sym typeface="Corbel"/>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Corbel"/>
                <a:ea typeface="Corbel"/>
                <a:cs typeface="Corbel"/>
                <a:sym typeface="Corbel"/>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Corbel"/>
                <a:ea typeface="Corbel"/>
                <a:cs typeface="Corbel"/>
                <a:sym typeface="Corbel"/>
              </a:defRPr>
            </a:lvl9pPr>
          </a:lstStyle>
          <a:p/>
        </p:txBody>
      </p:sp>
      <p:sp>
        <p:nvSpPr>
          <p:cNvPr id="19" name="Google Shape;19;p2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20" name="Google Shape;20;p2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21" name="Google Shape;21;p2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s://www.youtube.com/channel/UCvwRC-qe2OHyoohjRBRSSdQ/playlists" TargetMode="External"/><Relationship Id="rId4" Type="http://schemas.openxmlformats.org/officeDocument/2006/relationships/image" Target="../media/image13.jpg"/><Relationship Id="rId5"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14.jpg"/><Relationship Id="rId5" Type="http://schemas.openxmlformats.org/officeDocument/2006/relationships/image" Target="../media/image18.png"/><Relationship Id="rId6"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grpSp>
        <p:nvGrpSpPr>
          <p:cNvPr id="143" name="Google Shape;143;p1"/>
          <p:cNvGrpSpPr/>
          <p:nvPr/>
        </p:nvGrpSpPr>
        <p:grpSpPr>
          <a:xfrm>
            <a:off x="0" y="-8467"/>
            <a:ext cx="12192000" cy="6866467"/>
            <a:chOff x="0" y="-8467"/>
            <a:chExt cx="12192000" cy="6866467"/>
          </a:xfrm>
        </p:grpSpPr>
        <p:cxnSp>
          <p:nvCxnSpPr>
            <p:cNvPr id="144" name="Google Shape;144;p1"/>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145" name="Google Shape;145;p1"/>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146" name="Google Shape;146;p1"/>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147" name="Google Shape;147;p1"/>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48" name="Google Shape;148;p1"/>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1"/>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sp>
          <p:nvSpPr>
            <p:cNvPr id="150" name="Google Shape;150;p1"/>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06C46">
                <a:alpha val="69019"/>
              </a:srgbClr>
            </a:solidFill>
            <a:ln>
              <a:noFill/>
            </a:ln>
          </p:spPr>
        </p:sp>
        <p:sp>
          <p:nvSpPr>
            <p:cNvPr id="151" name="Google Shape;151;p1"/>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152" name="Google Shape;152;p1"/>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1"/>
            <p:cNvSpPr/>
            <p:nvPr/>
          </p:nvSpPr>
          <p:spPr>
            <a:xfrm rot="10800000">
              <a:off x="0" y="0"/>
              <a:ext cx="842596" cy="5666154"/>
            </a:xfrm>
            <a:prstGeom prst="triangle">
              <a:avLst>
                <a:gd fmla="val 10000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4" name="Google Shape;154;p1"/>
          <p:cNvPicPr preferRelativeResize="0"/>
          <p:nvPr/>
        </p:nvPicPr>
        <p:blipFill rotWithShape="1">
          <a:blip r:embed="rId3">
            <a:alphaModFix/>
          </a:blip>
          <a:srcRect b="0" l="33631" r="20712" t="9091"/>
          <a:stretch/>
        </p:blipFill>
        <p:spPr>
          <a:xfrm>
            <a:off x="1" y="10"/>
            <a:ext cx="12191999" cy="6857990"/>
          </a:xfrm>
          <a:prstGeom prst="rect">
            <a:avLst/>
          </a:prstGeom>
          <a:noFill/>
          <a:ln>
            <a:noFill/>
          </a:ln>
        </p:spPr>
      </p:pic>
      <p:sp>
        <p:nvSpPr>
          <p:cNvPr id="155" name="Google Shape;155;p1"/>
          <p:cNvSpPr/>
          <p:nvPr/>
        </p:nvSpPr>
        <p:spPr>
          <a:xfrm rot="10800000">
            <a:off x="0" y="0"/>
            <a:ext cx="842596" cy="5666154"/>
          </a:xfrm>
          <a:prstGeom prst="triangle">
            <a:avLst>
              <a:gd fmla="val 10000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1"/>
          <p:cNvSpPr/>
          <p:nvPr/>
        </p:nvSpPr>
        <p:spPr>
          <a:xfrm>
            <a:off x="3684541" y="0"/>
            <a:ext cx="7315200" cy="6858000"/>
          </a:xfrm>
          <a:prstGeom prst="parallelogram">
            <a:avLst>
              <a:gd fmla="val 14937" name="adj"/>
            </a:avLst>
          </a:prstGeom>
          <a:solidFill>
            <a:schemeClr val="lt1">
              <a:alpha val="9019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cxnSp>
        <p:nvCxnSpPr>
          <p:cNvPr id="157" name="Google Shape;157;p1"/>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158" name="Google Shape;158;p1"/>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159" name="Google Shape;159;p1"/>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160" name="Google Shape;160;p1"/>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61" name="Google Shape;161;p1"/>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1"/>
          <p:cNvSpPr txBox="1"/>
          <p:nvPr/>
        </p:nvSpPr>
        <p:spPr>
          <a:xfrm>
            <a:off x="4510525" y="1648525"/>
            <a:ext cx="5309400" cy="2369100"/>
          </a:xfrm>
          <a:prstGeom prst="rect">
            <a:avLst/>
          </a:prstGeom>
          <a:noFill/>
          <a:ln>
            <a:noFill/>
          </a:ln>
        </p:spPr>
        <p:txBody>
          <a:bodyPr anchorCtr="0" anchor="b" bIns="45700" lIns="91425" spcFirstLastPara="1" rIns="91425" wrap="square" tIns="45700">
            <a:normAutofit/>
          </a:bodyPr>
          <a:lstStyle/>
          <a:p>
            <a:pPr indent="0" lvl="0" marL="0" marR="0" rtl="0" algn="r">
              <a:lnSpc>
                <a:spcPct val="80000"/>
              </a:lnSpc>
              <a:spcBef>
                <a:spcPts val="0"/>
              </a:spcBef>
              <a:spcAft>
                <a:spcPts val="0"/>
              </a:spcAft>
              <a:buClr>
                <a:srgbClr val="000000"/>
              </a:buClr>
              <a:buSzPts val="4185"/>
              <a:buFont typeface="Arial"/>
              <a:buNone/>
            </a:pPr>
            <a:r>
              <a:rPr b="1" i="0" lang="en-CA" sz="4185" u="none" cap="none" strike="noStrike">
                <a:solidFill>
                  <a:schemeClr val="accent1"/>
                </a:solidFill>
                <a:latin typeface="Corbel"/>
                <a:ea typeface="Corbel"/>
                <a:cs typeface="Corbel"/>
                <a:sym typeface="Corbel"/>
              </a:rPr>
              <a:t>T</a:t>
            </a:r>
            <a:r>
              <a:rPr b="1" lang="en-CA" sz="4185">
                <a:solidFill>
                  <a:schemeClr val="accent1"/>
                </a:solidFill>
                <a:latin typeface="Corbel"/>
                <a:ea typeface="Corbel"/>
                <a:cs typeface="Corbel"/>
                <a:sym typeface="Corbel"/>
              </a:rPr>
              <a:t>HE FOUR SETTINGS</a:t>
            </a:r>
            <a:endParaRPr b="0" i="0" sz="1400" u="none" cap="none" strike="noStrike">
              <a:solidFill>
                <a:srgbClr val="000000"/>
              </a:solidFill>
              <a:latin typeface="Arial"/>
              <a:ea typeface="Arial"/>
              <a:cs typeface="Arial"/>
              <a:sym typeface="Arial"/>
            </a:endParaRPr>
          </a:p>
          <a:p>
            <a:pPr indent="0" lvl="0" marL="0" marR="0" rtl="0" algn="r">
              <a:lnSpc>
                <a:spcPct val="80000"/>
              </a:lnSpc>
              <a:spcBef>
                <a:spcPts val="600"/>
              </a:spcBef>
              <a:spcAft>
                <a:spcPts val="0"/>
              </a:spcAft>
              <a:buClr>
                <a:srgbClr val="000000"/>
              </a:buClr>
              <a:buSzPts val="4185"/>
              <a:buFont typeface="Arial"/>
              <a:buNone/>
            </a:pPr>
            <a:r>
              <a:t/>
            </a:r>
            <a:endParaRPr b="0" i="0" sz="4185" u="none" cap="none" strike="noStrike">
              <a:solidFill>
                <a:schemeClr val="accent1"/>
              </a:solidFill>
              <a:latin typeface="Corbel"/>
              <a:ea typeface="Corbel"/>
              <a:cs typeface="Corbel"/>
              <a:sym typeface="Corbel"/>
            </a:endParaRPr>
          </a:p>
          <a:p>
            <a:pPr indent="0" lvl="0" marL="0" marR="0" rtl="0" algn="r">
              <a:lnSpc>
                <a:spcPct val="80000"/>
              </a:lnSpc>
              <a:spcBef>
                <a:spcPts val="600"/>
              </a:spcBef>
              <a:spcAft>
                <a:spcPts val="0"/>
              </a:spcAft>
              <a:buClr>
                <a:srgbClr val="000000"/>
              </a:buClr>
              <a:buSzPts val="4185"/>
              <a:buFont typeface="Arial"/>
              <a:buNone/>
            </a:pPr>
            <a:r>
              <a:rPr b="0" i="0" lang="en-CA" sz="4185" u="none" cap="none" strike="noStrike">
                <a:solidFill>
                  <a:schemeClr val="accent1"/>
                </a:solidFill>
                <a:latin typeface="Corbel"/>
                <a:ea typeface="Corbel"/>
                <a:cs typeface="Corbel"/>
                <a:sym typeface="Corbel"/>
              </a:rPr>
              <a:t>Overview Pathway</a:t>
            </a:r>
            <a:endParaRPr b="0" i="0" sz="1400" u="none" cap="none" strike="noStrike">
              <a:solidFill>
                <a:srgbClr val="000000"/>
              </a:solidFill>
              <a:latin typeface="Arial"/>
              <a:ea typeface="Arial"/>
              <a:cs typeface="Arial"/>
              <a:sym typeface="Arial"/>
            </a:endParaRPr>
          </a:p>
        </p:txBody>
      </p:sp>
      <p:sp>
        <p:nvSpPr>
          <p:cNvPr id="163" name="Google Shape;163;p1"/>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45882"/>
            </a:srgbClr>
          </a:solidFill>
          <a:ln>
            <a:noFill/>
          </a:ln>
        </p:spPr>
      </p:sp>
      <p:sp>
        <p:nvSpPr>
          <p:cNvPr id="164" name="Google Shape;164;p1"/>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06C46">
              <a:alpha val="69019"/>
            </a:srgbClr>
          </a:solidFill>
          <a:ln>
            <a:noFill/>
          </a:ln>
        </p:spPr>
      </p:sp>
      <p:sp>
        <p:nvSpPr>
          <p:cNvPr id="165" name="Google Shape;165;p1"/>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166" name="Google Shape;166;p1"/>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95" name="Shape 295"/>
        <p:cNvGrpSpPr/>
        <p:nvPr/>
      </p:nvGrpSpPr>
      <p:grpSpPr>
        <a:xfrm>
          <a:off x="0" y="0"/>
          <a:ext cx="0" cy="0"/>
          <a:chOff x="0" y="0"/>
          <a:chExt cx="0" cy="0"/>
        </a:xfrm>
      </p:grpSpPr>
      <p:grpSp>
        <p:nvGrpSpPr>
          <p:cNvPr id="296" name="Google Shape;296;p10"/>
          <p:cNvGrpSpPr/>
          <p:nvPr/>
        </p:nvGrpSpPr>
        <p:grpSpPr>
          <a:xfrm>
            <a:off x="0" y="-8467"/>
            <a:ext cx="12192000" cy="6866467"/>
            <a:chOff x="0" y="-8467"/>
            <a:chExt cx="12192000" cy="6866467"/>
          </a:xfrm>
        </p:grpSpPr>
        <p:cxnSp>
          <p:nvCxnSpPr>
            <p:cNvPr id="297" name="Google Shape;297;p10"/>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98" name="Google Shape;298;p10"/>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99" name="Google Shape;299;p10"/>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300" name="Google Shape;300;p10"/>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01" name="Google Shape;301;p10"/>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10"/>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sp>
          <p:nvSpPr>
            <p:cNvPr id="303" name="Google Shape;303;p10"/>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06C46">
                <a:alpha val="69019"/>
              </a:srgbClr>
            </a:solidFill>
            <a:ln>
              <a:noFill/>
            </a:ln>
          </p:spPr>
        </p:sp>
        <p:sp>
          <p:nvSpPr>
            <p:cNvPr id="304" name="Google Shape;304;p10"/>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305" name="Google Shape;305;p10"/>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10"/>
            <p:cNvSpPr/>
            <p:nvPr/>
          </p:nvSpPr>
          <p:spPr>
            <a:xfrm rot="10800000">
              <a:off x="0" y="0"/>
              <a:ext cx="842596" cy="5666154"/>
            </a:xfrm>
            <a:prstGeom prst="triangle">
              <a:avLst>
                <a:gd fmla="val 10000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7" name="Google Shape;307;p10"/>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308" name="Google Shape;308;p10"/>
          <p:cNvGrpSpPr/>
          <p:nvPr/>
        </p:nvGrpSpPr>
        <p:grpSpPr>
          <a:xfrm>
            <a:off x="0" y="-8467"/>
            <a:ext cx="12192000" cy="6866467"/>
            <a:chOff x="0" y="-8467"/>
            <a:chExt cx="12192000" cy="6866467"/>
          </a:xfrm>
        </p:grpSpPr>
        <p:cxnSp>
          <p:nvCxnSpPr>
            <p:cNvPr id="309" name="Google Shape;309;p10"/>
            <p:cNvCxnSpPr/>
            <p:nvPr/>
          </p:nvCxnSpPr>
          <p:spPr>
            <a:xfrm flipH="1">
              <a:off x="7425267" y="3681413"/>
              <a:ext cx="4763558" cy="3176587"/>
            </a:xfrm>
            <a:prstGeom prst="straightConnector1">
              <a:avLst/>
            </a:prstGeom>
            <a:noFill/>
            <a:ln cap="flat" cmpd="sng" w="9525">
              <a:solidFill>
                <a:srgbClr val="FFFFFF">
                  <a:alpha val="80000"/>
                </a:srgbClr>
              </a:solidFill>
              <a:prstDash val="solid"/>
              <a:round/>
              <a:headEnd len="sm" w="sm" type="none"/>
              <a:tailEnd len="sm" w="sm" type="none"/>
            </a:ln>
          </p:spPr>
        </p:cxnSp>
        <p:sp>
          <p:nvSpPr>
            <p:cNvPr id="310" name="Google Shape;310;p10"/>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311" name="Google Shape;311;p10"/>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12" name="Google Shape;312;p10"/>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10"/>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cxnSp>
          <p:nvCxnSpPr>
            <p:cNvPr id="314" name="Google Shape;314;p10"/>
            <p:cNvCxnSpPr/>
            <p:nvPr/>
          </p:nvCxnSpPr>
          <p:spPr>
            <a:xfrm>
              <a:off x="9645924" y="0"/>
              <a:ext cx="1219200" cy="6858000"/>
            </a:xfrm>
            <a:prstGeom prst="straightConnector1">
              <a:avLst/>
            </a:prstGeom>
            <a:noFill/>
            <a:ln cap="flat" cmpd="sng" w="9525">
              <a:solidFill>
                <a:srgbClr val="FFFFFF"/>
              </a:solidFill>
              <a:prstDash val="solid"/>
              <a:round/>
              <a:headEnd len="sm" w="sm" type="none"/>
              <a:tailEnd len="sm" w="sm" type="none"/>
            </a:ln>
          </p:spPr>
        </p:cxnSp>
        <p:sp>
          <p:nvSpPr>
            <p:cNvPr id="315" name="Google Shape;315;p10"/>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316" name="Google Shape;316;p10"/>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10"/>
            <p:cNvSpPr/>
            <p:nvPr/>
          </p:nvSpPr>
          <p:spPr>
            <a:xfrm rot="10800000">
              <a:off x="0" y="0"/>
              <a:ext cx="842596" cy="5666154"/>
            </a:xfrm>
            <a:prstGeom prst="triangle">
              <a:avLst>
                <a:gd fmla="val 10000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8" name="Google Shape;318;p10"/>
          <p:cNvSpPr txBox="1"/>
          <p:nvPr/>
        </p:nvSpPr>
        <p:spPr>
          <a:xfrm>
            <a:off x="995621" y="1267011"/>
            <a:ext cx="8278382" cy="4576228"/>
          </a:xfrm>
          <a:prstGeom prst="rect">
            <a:avLst/>
          </a:prstGeom>
          <a:noFill/>
          <a:ln>
            <a:noFill/>
          </a:ln>
        </p:spPr>
        <p:txBody>
          <a:bodyPr anchorCtr="0" anchor="b" bIns="45700" lIns="91425" spcFirstLastPara="1" rIns="91425" wrap="square" tIns="45700">
            <a:normAutofit/>
          </a:bodyPr>
          <a:lstStyle/>
          <a:p>
            <a:pPr indent="0" lvl="0" marL="0" marR="0" rtl="0" algn="r">
              <a:lnSpc>
                <a:spcPct val="80000"/>
              </a:lnSpc>
              <a:spcBef>
                <a:spcPts val="0"/>
              </a:spcBef>
              <a:spcAft>
                <a:spcPts val="0"/>
              </a:spcAft>
              <a:buClr>
                <a:srgbClr val="000000"/>
              </a:buClr>
              <a:buSzPts val="2945"/>
              <a:buFont typeface="Arial"/>
              <a:buNone/>
            </a:pPr>
            <a:r>
              <a:rPr b="0" i="0" lang="en-CA" sz="2945" u="none" cap="none" strike="noStrike">
                <a:solidFill>
                  <a:schemeClr val="lt1"/>
                </a:solidFill>
                <a:latin typeface="Corbel"/>
                <a:ea typeface="Corbel"/>
                <a:cs typeface="Corbel"/>
                <a:sym typeface="Corbel"/>
              </a:rPr>
              <a:t>The Indigenous Wayuu (pronounced Why-you) community participating in this project is located in northern Colombia in a region called </a:t>
            </a:r>
            <a:r>
              <a:rPr b="0" i="1" lang="en-CA" sz="2945" u="none" cap="none" strike="noStrike">
                <a:solidFill>
                  <a:schemeClr val="lt1"/>
                </a:solidFill>
                <a:latin typeface="Corbel"/>
                <a:ea typeface="Corbel"/>
                <a:cs typeface="Corbel"/>
                <a:sym typeface="Corbel"/>
              </a:rPr>
              <a:t>La Guajira</a:t>
            </a:r>
            <a:r>
              <a:rPr b="0" i="0" lang="en-CA" sz="2945" u="none" cap="none" strike="noStrike">
                <a:solidFill>
                  <a:schemeClr val="lt1"/>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a:p>
            <a:pPr indent="0" lvl="0" marL="0" marR="0" rtl="0" algn="r">
              <a:lnSpc>
                <a:spcPct val="80000"/>
              </a:lnSpc>
              <a:spcBef>
                <a:spcPts val="0"/>
              </a:spcBef>
              <a:spcAft>
                <a:spcPts val="0"/>
              </a:spcAft>
              <a:buClr>
                <a:srgbClr val="000000"/>
              </a:buClr>
              <a:buSzPts val="2945"/>
              <a:buFont typeface="Arial"/>
              <a:buNone/>
            </a:pPr>
            <a:r>
              <a:t/>
            </a:r>
            <a:endParaRPr b="0" i="0" sz="2945" u="none" cap="none" strike="noStrike">
              <a:solidFill>
                <a:schemeClr val="lt1"/>
              </a:solidFill>
              <a:latin typeface="Corbel"/>
              <a:ea typeface="Corbel"/>
              <a:cs typeface="Corbel"/>
              <a:sym typeface="Corbel"/>
            </a:endParaRPr>
          </a:p>
          <a:p>
            <a:pPr indent="0" lvl="0" marL="0" marR="0" rtl="0" algn="r">
              <a:lnSpc>
                <a:spcPct val="80000"/>
              </a:lnSpc>
              <a:spcBef>
                <a:spcPts val="0"/>
              </a:spcBef>
              <a:spcAft>
                <a:spcPts val="0"/>
              </a:spcAft>
              <a:buClr>
                <a:srgbClr val="000000"/>
              </a:buClr>
              <a:buSzPts val="2945"/>
              <a:buFont typeface="Arial"/>
              <a:buNone/>
            </a:pPr>
            <a:r>
              <a:t/>
            </a:r>
            <a:endParaRPr b="0" i="0" sz="2945" u="none" cap="none" strike="noStrike">
              <a:solidFill>
                <a:schemeClr val="lt1"/>
              </a:solidFill>
              <a:latin typeface="Corbel"/>
              <a:ea typeface="Corbel"/>
              <a:cs typeface="Corbel"/>
              <a:sym typeface="Corbel"/>
            </a:endParaRPr>
          </a:p>
          <a:p>
            <a:pPr indent="0" lvl="0" marL="0" marR="0" rtl="0" algn="r">
              <a:lnSpc>
                <a:spcPct val="80000"/>
              </a:lnSpc>
              <a:spcBef>
                <a:spcPts val="0"/>
              </a:spcBef>
              <a:spcAft>
                <a:spcPts val="0"/>
              </a:spcAft>
              <a:buClr>
                <a:srgbClr val="000000"/>
              </a:buClr>
              <a:buSzPts val="2945"/>
              <a:buFont typeface="Arial"/>
              <a:buNone/>
            </a:pPr>
            <a:r>
              <a:rPr b="0" i="0" lang="en-CA" sz="2945" u="none" cap="none" strike="noStrike">
                <a:solidFill>
                  <a:schemeClr val="lt1"/>
                </a:solidFill>
                <a:latin typeface="Corbel"/>
                <a:ea typeface="Corbel"/>
                <a:cs typeface="Corbel"/>
                <a:sym typeface="Corbel"/>
              </a:rPr>
              <a:t>Wayuu pastoralists (livestock farmers) in Colombia are embroiled in multiple crises as they face severe drought, fight to protect their lands and herds from the massive Cerrejon coal mine on their territories, and confront refugee flows from neighbouring Venezuela.</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2790"/>
              <a:buFont typeface="Arial"/>
              <a:buNone/>
            </a:pPr>
            <a:br>
              <a:rPr b="0" i="0" lang="en-CA" sz="2790" u="none" cap="none" strike="noStrike">
                <a:solidFill>
                  <a:schemeClr val="dk1"/>
                </a:solidFill>
                <a:latin typeface="Corbel"/>
                <a:ea typeface="Corbel"/>
                <a:cs typeface="Corbel"/>
                <a:sym typeface="Corbel"/>
              </a:rPr>
            </a:br>
            <a:r>
              <a:rPr b="0" i="0" lang="en-CA" sz="2635" u="none" cap="none" strike="noStrike">
                <a:solidFill>
                  <a:srgbClr val="FFFFFF"/>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11"/>
          <p:cNvSpPr txBox="1"/>
          <p:nvPr>
            <p:ph type="title"/>
          </p:nvPr>
        </p:nvSpPr>
        <p:spPr>
          <a:xfrm>
            <a:off x="253587" y="308517"/>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Corbel"/>
              <a:buNone/>
            </a:pPr>
            <a:r>
              <a:rPr lang="en-CA"/>
              <a:t>Meet…</a:t>
            </a:r>
            <a:endParaRPr/>
          </a:p>
        </p:txBody>
      </p:sp>
      <p:sp>
        <p:nvSpPr>
          <p:cNvPr id="324" name="Google Shape;324;p11"/>
          <p:cNvSpPr txBox="1"/>
          <p:nvPr>
            <p:ph idx="1" type="body"/>
          </p:nvPr>
        </p:nvSpPr>
        <p:spPr>
          <a:xfrm>
            <a:off x="6096000" y="4308013"/>
            <a:ext cx="4184035" cy="3880772"/>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b="1" lang="en-CA"/>
              <a:t>Jakeline</a:t>
            </a:r>
            <a:r>
              <a:rPr lang="en-CA"/>
              <a:t> </a:t>
            </a:r>
            <a:endParaRPr/>
          </a:p>
          <a:p>
            <a:pPr indent="-342900" lvl="0" marL="342900" rtl="0" algn="l">
              <a:lnSpc>
                <a:spcPct val="100000"/>
              </a:lnSpc>
              <a:spcBef>
                <a:spcPts val="1000"/>
              </a:spcBef>
              <a:spcAft>
                <a:spcPts val="0"/>
              </a:spcAft>
              <a:buSzPts val="1440"/>
              <a:buChar char="►"/>
            </a:pPr>
            <a:r>
              <a:rPr lang="en-CA"/>
              <a:t>Jakeline has participated in strategic alliances of communities and Wayuu organizations. The main objective of these are to make visible the situation of violation of the human rights of the Wayuu people in La Guajira. </a:t>
            </a:r>
            <a:endParaRPr/>
          </a:p>
        </p:txBody>
      </p:sp>
      <p:sp>
        <p:nvSpPr>
          <p:cNvPr id="325" name="Google Shape;325;p11"/>
          <p:cNvSpPr txBox="1"/>
          <p:nvPr>
            <p:ph idx="2" type="body"/>
          </p:nvPr>
        </p:nvSpPr>
        <p:spPr>
          <a:xfrm>
            <a:off x="1743439" y="4308013"/>
            <a:ext cx="4184034" cy="388077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b="1" lang="en-CA"/>
              <a:t>Miguel</a:t>
            </a:r>
            <a:endParaRPr/>
          </a:p>
          <a:p>
            <a:pPr indent="-342900" lvl="0" marL="342900" rtl="0" algn="l">
              <a:lnSpc>
                <a:spcPct val="100000"/>
              </a:lnSpc>
              <a:spcBef>
                <a:spcPts val="1000"/>
              </a:spcBef>
              <a:spcAft>
                <a:spcPts val="0"/>
              </a:spcAft>
              <a:buSzPts val="1440"/>
              <a:buChar char="►"/>
            </a:pPr>
            <a:r>
              <a:rPr lang="en-CA"/>
              <a:t>Miguel has taken an active interest in the situation of Wayuu Indigenous women. </a:t>
            </a:r>
            <a:endParaRPr/>
          </a:p>
          <a:p>
            <a:pPr indent="-342900" lvl="0" marL="342900" rtl="0" algn="l">
              <a:lnSpc>
                <a:spcPct val="100000"/>
              </a:lnSpc>
              <a:spcBef>
                <a:spcPts val="1000"/>
              </a:spcBef>
              <a:spcAft>
                <a:spcPts val="0"/>
              </a:spcAft>
              <a:buSzPts val="1440"/>
              <a:buChar char="►"/>
            </a:pPr>
            <a:r>
              <a:rPr lang="en-CA"/>
              <a:t>He is an Indigenous and community communicator, publicist, documentary filmmaker and photographer. </a:t>
            </a:r>
            <a:br>
              <a:rPr lang="en-CA"/>
            </a:br>
            <a:endParaRPr/>
          </a:p>
        </p:txBody>
      </p:sp>
      <p:pic>
        <p:nvPicPr>
          <p:cNvPr id="326" name="Google Shape;326;p11"/>
          <p:cNvPicPr preferRelativeResize="0"/>
          <p:nvPr/>
        </p:nvPicPr>
        <p:blipFill rotWithShape="1">
          <a:blip r:embed="rId3">
            <a:alphaModFix/>
          </a:blip>
          <a:srcRect b="0" l="0" r="0" t="0"/>
          <a:stretch/>
        </p:blipFill>
        <p:spPr>
          <a:xfrm>
            <a:off x="1906859" y="492438"/>
            <a:ext cx="7261124" cy="369446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0" name="Shape 330"/>
        <p:cNvGrpSpPr/>
        <p:nvPr/>
      </p:nvGrpSpPr>
      <p:grpSpPr>
        <a:xfrm>
          <a:off x="0" y="0"/>
          <a:ext cx="0" cy="0"/>
          <a:chOff x="0" y="0"/>
          <a:chExt cx="0" cy="0"/>
        </a:xfrm>
      </p:grpSpPr>
      <p:sp>
        <p:nvSpPr>
          <p:cNvPr id="331" name="Google Shape;331;p12"/>
          <p:cNvSpPr/>
          <p:nvPr/>
        </p:nvSpPr>
        <p:spPr>
          <a:xfrm>
            <a:off x="0" y="0"/>
            <a:ext cx="12188952"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332" name="Google Shape;332;p12"/>
          <p:cNvGrpSpPr/>
          <p:nvPr/>
        </p:nvGrpSpPr>
        <p:grpSpPr>
          <a:xfrm>
            <a:off x="0" y="-8467"/>
            <a:ext cx="12192000" cy="6866467"/>
            <a:chOff x="0" y="-8467"/>
            <a:chExt cx="12192000" cy="6866467"/>
          </a:xfrm>
        </p:grpSpPr>
        <p:cxnSp>
          <p:nvCxnSpPr>
            <p:cNvPr id="333" name="Google Shape;333;p12"/>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334" name="Google Shape;334;p12"/>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335" name="Google Shape;335;p12"/>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36" name="Google Shape;336;p12"/>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12"/>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sp>
          <p:nvSpPr>
            <p:cNvPr id="338" name="Google Shape;338;p12"/>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06C46">
                <a:alpha val="69019"/>
              </a:srgbClr>
            </a:solidFill>
            <a:ln>
              <a:noFill/>
            </a:ln>
          </p:spPr>
        </p:sp>
        <p:sp>
          <p:nvSpPr>
            <p:cNvPr id="339" name="Google Shape;339;p12"/>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340" name="Google Shape;340;p12"/>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12"/>
            <p:cNvSpPr/>
            <p:nvPr/>
          </p:nvSpPr>
          <p:spPr>
            <a:xfrm>
              <a:off x="0" y="4013200"/>
              <a:ext cx="448733" cy="2844800"/>
            </a:xfrm>
            <a:prstGeom prst="triangle">
              <a:avLst>
                <a:gd fmla="val 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2" name="Google Shape;342;p12"/>
          <p:cNvSpPr/>
          <p:nvPr/>
        </p:nvSpPr>
        <p:spPr>
          <a:xfrm>
            <a:off x="477012" y="480060"/>
            <a:ext cx="8301227" cy="5897880"/>
          </a:xfrm>
          <a:prstGeom prst="rect">
            <a:avLst/>
          </a:prstGeom>
          <a:solidFill>
            <a:srgbClr val="FFFFFF"/>
          </a:solidFill>
          <a:ln>
            <a:noFill/>
          </a:ln>
          <a:effectLst>
            <a:outerShdw blurRad="63500" rotWithShape="0" algn="t" dir="5400000" dist="17780">
              <a:srgbClr val="000000">
                <a:alpha val="419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343" name="Google Shape;343;p12"/>
          <p:cNvPicPr preferRelativeResize="0"/>
          <p:nvPr/>
        </p:nvPicPr>
        <p:blipFill rotWithShape="1">
          <a:blip r:embed="rId3">
            <a:alphaModFix/>
          </a:blip>
          <a:srcRect b="0" l="0" r="0" t="0"/>
          <a:stretch/>
        </p:blipFill>
        <p:spPr>
          <a:xfrm>
            <a:off x="1384004" y="1131994"/>
            <a:ext cx="6488173" cy="459038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13"/>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Calibri"/>
              <a:buNone/>
            </a:pPr>
            <a:r>
              <a:rPr b="1" lang="en-CA" sz="3600">
                <a:latin typeface="Calibri"/>
                <a:ea typeface="Calibri"/>
                <a:cs typeface="Calibri"/>
                <a:sym typeface="Calibri"/>
              </a:rPr>
              <a:t>Jordan</a:t>
            </a:r>
            <a:r>
              <a:rPr lang="en-CA" sz="3600">
                <a:latin typeface="Calibri"/>
                <a:ea typeface="Calibri"/>
                <a:cs typeface="Calibri"/>
                <a:sym typeface="Calibri"/>
              </a:rPr>
              <a:t>: </a:t>
            </a:r>
            <a:endParaRPr sz="3600">
              <a:latin typeface="Calibri"/>
              <a:ea typeface="Calibri"/>
              <a:cs typeface="Calibri"/>
              <a:sym typeface="Calibri"/>
            </a:endParaRPr>
          </a:p>
          <a:p>
            <a:pPr indent="0" lvl="0" marL="0" rtl="0" algn="l">
              <a:lnSpc>
                <a:spcPct val="100000"/>
              </a:lnSpc>
              <a:spcBef>
                <a:spcPts val="0"/>
              </a:spcBef>
              <a:spcAft>
                <a:spcPts val="0"/>
              </a:spcAft>
              <a:buClr>
                <a:schemeClr val="accent1"/>
              </a:buClr>
              <a:buSzPts val="3600"/>
              <a:buFont typeface="Calibri"/>
              <a:buNone/>
            </a:pPr>
            <a:r>
              <a:rPr lang="en-CA" sz="3600">
                <a:latin typeface="Calibri"/>
                <a:ea typeface="Calibri"/>
                <a:cs typeface="Calibri"/>
                <a:sym typeface="Calibri"/>
              </a:rPr>
              <a:t>Palestinian refugee community in Baqa’a Camp and Syrian refugees and low-income Jordanians, in Irbid</a:t>
            </a:r>
            <a:br>
              <a:rPr lang="en-CA" sz="3600"/>
            </a:br>
            <a:endParaRPr sz="3600"/>
          </a:p>
        </p:txBody>
      </p:sp>
      <p:sp>
        <p:nvSpPr>
          <p:cNvPr id="349" name="Google Shape;349;p13"/>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53" name="Shape 353"/>
        <p:cNvGrpSpPr/>
        <p:nvPr/>
      </p:nvGrpSpPr>
      <p:grpSpPr>
        <a:xfrm>
          <a:off x="0" y="0"/>
          <a:ext cx="0" cy="0"/>
          <a:chOff x="0" y="0"/>
          <a:chExt cx="0" cy="0"/>
        </a:xfrm>
      </p:grpSpPr>
      <p:grpSp>
        <p:nvGrpSpPr>
          <p:cNvPr id="354" name="Google Shape;354;p14"/>
          <p:cNvGrpSpPr/>
          <p:nvPr/>
        </p:nvGrpSpPr>
        <p:grpSpPr>
          <a:xfrm>
            <a:off x="0" y="-8467"/>
            <a:ext cx="12192000" cy="6866467"/>
            <a:chOff x="0" y="-8467"/>
            <a:chExt cx="12192000" cy="6866467"/>
          </a:xfrm>
        </p:grpSpPr>
        <p:cxnSp>
          <p:nvCxnSpPr>
            <p:cNvPr id="355" name="Google Shape;355;p14"/>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356" name="Google Shape;356;p14"/>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357" name="Google Shape;357;p14"/>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358" name="Google Shape;358;p14"/>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59" name="Google Shape;359;p14"/>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14"/>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sp>
          <p:nvSpPr>
            <p:cNvPr id="361" name="Google Shape;361;p14"/>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06C46">
                <a:alpha val="69019"/>
              </a:srgbClr>
            </a:solidFill>
            <a:ln>
              <a:noFill/>
            </a:ln>
          </p:spPr>
        </p:sp>
        <p:sp>
          <p:nvSpPr>
            <p:cNvPr id="362" name="Google Shape;362;p14"/>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363" name="Google Shape;363;p14"/>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14"/>
            <p:cNvSpPr/>
            <p:nvPr/>
          </p:nvSpPr>
          <p:spPr>
            <a:xfrm rot="10800000">
              <a:off x="0" y="0"/>
              <a:ext cx="842596" cy="5666154"/>
            </a:xfrm>
            <a:prstGeom prst="triangle">
              <a:avLst>
                <a:gd fmla="val 10000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5" name="Google Shape;365;p14"/>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366" name="Google Shape;366;p14"/>
          <p:cNvGrpSpPr/>
          <p:nvPr/>
        </p:nvGrpSpPr>
        <p:grpSpPr>
          <a:xfrm>
            <a:off x="0" y="-8467"/>
            <a:ext cx="12192000" cy="6866467"/>
            <a:chOff x="0" y="-8467"/>
            <a:chExt cx="12192000" cy="6866467"/>
          </a:xfrm>
        </p:grpSpPr>
        <p:cxnSp>
          <p:nvCxnSpPr>
            <p:cNvPr id="367" name="Google Shape;367;p14"/>
            <p:cNvCxnSpPr/>
            <p:nvPr/>
          </p:nvCxnSpPr>
          <p:spPr>
            <a:xfrm flipH="1">
              <a:off x="7425267" y="3681413"/>
              <a:ext cx="4763558" cy="3176587"/>
            </a:xfrm>
            <a:prstGeom prst="straightConnector1">
              <a:avLst/>
            </a:prstGeom>
            <a:noFill/>
            <a:ln cap="flat" cmpd="sng" w="9525">
              <a:solidFill>
                <a:srgbClr val="FFFFFF">
                  <a:alpha val="80000"/>
                </a:srgbClr>
              </a:solidFill>
              <a:prstDash val="solid"/>
              <a:round/>
              <a:headEnd len="sm" w="sm" type="none"/>
              <a:tailEnd len="sm" w="sm" type="none"/>
            </a:ln>
          </p:spPr>
        </p:cxnSp>
        <p:sp>
          <p:nvSpPr>
            <p:cNvPr id="368" name="Google Shape;368;p14"/>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369" name="Google Shape;369;p14"/>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70" name="Google Shape;370;p14"/>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14"/>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cxnSp>
          <p:nvCxnSpPr>
            <p:cNvPr id="372" name="Google Shape;372;p14"/>
            <p:cNvCxnSpPr/>
            <p:nvPr/>
          </p:nvCxnSpPr>
          <p:spPr>
            <a:xfrm>
              <a:off x="9645924" y="0"/>
              <a:ext cx="1219200" cy="6858000"/>
            </a:xfrm>
            <a:prstGeom prst="straightConnector1">
              <a:avLst/>
            </a:prstGeom>
            <a:noFill/>
            <a:ln cap="flat" cmpd="sng" w="9525">
              <a:solidFill>
                <a:srgbClr val="FFFFFF"/>
              </a:solidFill>
              <a:prstDash val="solid"/>
              <a:round/>
              <a:headEnd len="sm" w="sm" type="none"/>
              <a:tailEnd len="sm" w="sm" type="none"/>
            </a:ln>
          </p:spPr>
        </p:cxnSp>
        <p:sp>
          <p:nvSpPr>
            <p:cNvPr id="373" name="Google Shape;373;p14"/>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374" name="Google Shape;374;p14"/>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14"/>
            <p:cNvSpPr/>
            <p:nvPr/>
          </p:nvSpPr>
          <p:spPr>
            <a:xfrm rot="10800000">
              <a:off x="0" y="0"/>
              <a:ext cx="842596" cy="5666154"/>
            </a:xfrm>
            <a:prstGeom prst="triangle">
              <a:avLst>
                <a:gd fmla="val 10000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6" name="Google Shape;376;p14"/>
          <p:cNvSpPr txBox="1"/>
          <p:nvPr/>
        </p:nvSpPr>
        <p:spPr>
          <a:xfrm>
            <a:off x="1449817" y="2259470"/>
            <a:ext cx="7766936" cy="383507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800"/>
              <a:buFont typeface="Arial"/>
              <a:buNone/>
            </a:pPr>
            <a:r>
              <a:rPr b="0" i="1" lang="en-CA" sz="2800" u="none" cap="none" strike="noStrike">
                <a:solidFill>
                  <a:schemeClr val="lt1"/>
                </a:solidFill>
                <a:latin typeface="Corbel"/>
                <a:ea typeface="Corbel"/>
                <a:cs typeface="Corbel"/>
                <a:sym typeface="Corbel"/>
              </a:rPr>
              <a:t>Baqa’a</a:t>
            </a:r>
            <a:r>
              <a:rPr b="0" i="0" lang="en-CA" sz="2800" u="none" cap="none" strike="noStrike">
                <a:solidFill>
                  <a:schemeClr val="lt1"/>
                </a:solidFill>
                <a:latin typeface="Corbel"/>
                <a:ea typeface="Corbel"/>
                <a:cs typeface="Corbel"/>
                <a:sym typeface="Corbel"/>
              </a:rPr>
              <a:t> is the largest refugee camp in Jordan. It is about 20km north of Amman.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Corbel"/>
              <a:ea typeface="Corbel"/>
              <a:cs typeface="Corbel"/>
              <a:sym typeface="Corbel"/>
            </a:endParaRPr>
          </a:p>
          <a:p>
            <a:pPr indent="0" lvl="0" marL="0" marR="0" rtl="0" algn="r">
              <a:lnSpc>
                <a:spcPct val="100000"/>
              </a:lnSpc>
              <a:spcBef>
                <a:spcPts val="0"/>
              </a:spcBef>
              <a:spcAft>
                <a:spcPts val="0"/>
              </a:spcAft>
              <a:buClr>
                <a:srgbClr val="000000"/>
              </a:buClr>
              <a:buSzPts val="2800"/>
              <a:buFont typeface="Arial"/>
              <a:buNone/>
            </a:pPr>
            <a:r>
              <a:rPr b="0" i="0" lang="en-CA" sz="2800" u="none" cap="none" strike="noStrike">
                <a:solidFill>
                  <a:schemeClr val="lt1"/>
                </a:solidFill>
                <a:latin typeface="Corbel"/>
                <a:ea typeface="Corbel"/>
                <a:cs typeface="Corbel"/>
                <a:sym typeface="Corbel"/>
              </a:rPr>
              <a:t>According to the UN Relief and Works Agency (UNRWA), the Baqa’a camp was set up as an emergency location in 1968 for people leaving the West Bank and Gaza Strip during the time of the Arab-Israeli war. </a:t>
            </a:r>
            <a:br>
              <a:rPr b="0" i="0" lang="en-CA" sz="2800" u="none" cap="none" strike="noStrike">
                <a:solidFill>
                  <a:schemeClr val="dk1"/>
                </a:solidFill>
                <a:latin typeface="Corbel"/>
                <a:ea typeface="Corbel"/>
                <a:cs typeface="Corbel"/>
                <a:sym typeface="Corbel"/>
              </a:rPr>
            </a:br>
            <a:endParaRPr b="1"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br>
              <a:rPr b="0" i="0" lang="en-CA" sz="2800" u="none" cap="none" strike="noStrike">
                <a:solidFill>
                  <a:schemeClr val="dk1"/>
                </a:solidFill>
                <a:latin typeface="Corbel"/>
                <a:ea typeface="Corbel"/>
                <a:cs typeface="Corbel"/>
                <a:sym typeface="Corbel"/>
              </a:rPr>
            </a:br>
            <a:r>
              <a:rPr b="0" i="0" lang="en-CA" sz="2800" u="none" cap="none" strike="noStrike">
                <a:solidFill>
                  <a:srgbClr val="FFFFFF"/>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80" name="Shape 380"/>
        <p:cNvGrpSpPr/>
        <p:nvPr/>
      </p:nvGrpSpPr>
      <p:grpSpPr>
        <a:xfrm>
          <a:off x="0" y="0"/>
          <a:ext cx="0" cy="0"/>
          <a:chOff x="0" y="0"/>
          <a:chExt cx="0" cy="0"/>
        </a:xfrm>
      </p:grpSpPr>
      <p:grpSp>
        <p:nvGrpSpPr>
          <p:cNvPr id="381" name="Google Shape;381;p15"/>
          <p:cNvGrpSpPr/>
          <p:nvPr/>
        </p:nvGrpSpPr>
        <p:grpSpPr>
          <a:xfrm>
            <a:off x="0" y="-8467"/>
            <a:ext cx="12192000" cy="6866467"/>
            <a:chOff x="0" y="-8467"/>
            <a:chExt cx="12192000" cy="6866467"/>
          </a:xfrm>
        </p:grpSpPr>
        <p:cxnSp>
          <p:nvCxnSpPr>
            <p:cNvPr id="382" name="Google Shape;382;p15"/>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383" name="Google Shape;383;p15"/>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384" name="Google Shape;384;p15"/>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385" name="Google Shape;385;p15"/>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86" name="Google Shape;386;p15"/>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15"/>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sp>
          <p:nvSpPr>
            <p:cNvPr id="388" name="Google Shape;388;p15"/>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06C46">
                <a:alpha val="69019"/>
              </a:srgbClr>
            </a:solidFill>
            <a:ln>
              <a:noFill/>
            </a:ln>
          </p:spPr>
        </p:sp>
        <p:sp>
          <p:nvSpPr>
            <p:cNvPr id="389" name="Google Shape;389;p15"/>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390" name="Google Shape;390;p15"/>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15"/>
            <p:cNvSpPr/>
            <p:nvPr/>
          </p:nvSpPr>
          <p:spPr>
            <a:xfrm rot="10800000">
              <a:off x="0" y="0"/>
              <a:ext cx="842596" cy="5666154"/>
            </a:xfrm>
            <a:prstGeom prst="triangle">
              <a:avLst>
                <a:gd fmla="val 10000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92" name="Google Shape;392;p15"/>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393" name="Google Shape;393;p15"/>
          <p:cNvGrpSpPr/>
          <p:nvPr/>
        </p:nvGrpSpPr>
        <p:grpSpPr>
          <a:xfrm>
            <a:off x="0" y="-8467"/>
            <a:ext cx="12192000" cy="6866467"/>
            <a:chOff x="0" y="-8467"/>
            <a:chExt cx="12192000" cy="6866467"/>
          </a:xfrm>
        </p:grpSpPr>
        <p:cxnSp>
          <p:nvCxnSpPr>
            <p:cNvPr id="394" name="Google Shape;394;p15"/>
            <p:cNvCxnSpPr/>
            <p:nvPr/>
          </p:nvCxnSpPr>
          <p:spPr>
            <a:xfrm flipH="1">
              <a:off x="7425267" y="3681413"/>
              <a:ext cx="4763558" cy="3176587"/>
            </a:xfrm>
            <a:prstGeom prst="straightConnector1">
              <a:avLst/>
            </a:prstGeom>
            <a:noFill/>
            <a:ln cap="flat" cmpd="sng" w="9525">
              <a:solidFill>
                <a:srgbClr val="FFFFFF">
                  <a:alpha val="80000"/>
                </a:srgbClr>
              </a:solidFill>
              <a:prstDash val="solid"/>
              <a:round/>
              <a:headEnd len="sm" w="sm" type="none"/>
              <a:tailEnd len="sm" w="sm" type="none"/>
            </a:ln>
          </p:spPr>
        </p:cxnSp>
        <p:sp>
          <p:nvSpPr>
            <p:cNvPr id="395" name="Google Shape;395;p15"/>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396" name="Google Shape;396;p15"/>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97" name="Google Shape;397;p15"/>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15"/>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cxnSp>
          <p:nvCxnSpPr>
            <p:cNvPr id="399" name="Google Shape;399;p15"/>
            <p:cNvCxnSpPr/>
            <p:nvPr/>
          </p:nvCxnSpPr>
          <p:spPr>
            <a:xfrm>
              <a:off x="9645924" y="0"/>
              <a:ext cx="1219200" cy="6858000"/>
            </a:xfrm>
            <a:prstGeom prst="straightConnector1">
              <a:avLst/>
            </a:prstGeom>
            <a:noFill/>
            <a:ln cap="flat" cmpd="sng" w="9525">
              <a:solidFill>
                <a:srgbClr val="FFFFFF"/>
              </a:solidFill>
              <a:prstDash val="solid"/>
              <a:round/>
              <a:headEnd len="sm" w="sm" type="none"/>
              <a:tailEnd len="sm" w="sm" type="none"/>
            </a:ln>
          </p:spPr>
        </p:cxnSp>
        <p:sp>
          <p:nvSpPr>
            <p:cNvPr id="400" name="Google Shape;400;p15"/>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401" name="Google Shape;401;p15"/>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15"/>
            <p:cNvSpPr/>
            <p:nvPr/>
          </p:nvSpPr>
          <p:spPr>
            <a:xfrm rot="10800000">
              <a:off x="0" y="0"/>
              <a:ext cx="842596" cy="5666154"/>
            </a:xfrm>
            <a:prstGeom prst="triangle">
              <a:avLst>
                <a:gd fmla="val 10000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3" name="Google Shape;403;p15"/>
          <p:cNvSpPr txBox="1"/>
          <p:nvPr/>
        </p:nvSpPr>
        <p:spPr>
          <a:xfrm>
            <a:off x="1442676" y="2705519"/>
            <a:ext cx="7766936" cy="383507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800"/>
              <a:buFont typeface="Arial"/>
              <a:buNone/>
            </a:pPr>
            <a:r>
              <a:rPr b="0" i="0" lang="en-CA" sz="2800" u="none" cap="none" strike="noStrike">
                <a:solidFill>
                  <a:schemeClr val="lt1"/>
                </a:solidFill>
                <a:latin typeface="Corbel"/>
                <a:ea typeface="Corbel"/>
                <a:cs typeface="Corbel"/>
                <a:sym typeface="Corbel"/>
              </a:rPr>
              <a:t>Palestinian and Syrian refugees in Jordan </a:t>
            </a:r>
            <a:endParaRPr b="0" i="0" sz="2800" u="none" cap="none" strike="noStrike">
              <a:solidFill>
                <a:schemeClr val="lt1"/>
              </a:solidFill>
              <a:latin typeface="Corbel"/>
              <a:ea typeface="Corbel"/>
              <a:cs typeface="Corbel"/>
              <a:sym typeface="Corbel"/>
            </a:endParaRPr>
          </a:p>
          <a:p>
            <a:pPr indent="0" lvl="0" marL="0" marR="0" rtl="0" algn="r">
              <a:lnSpc>
                <a:spcPct val="100000"/>
              </a:lnSpc>
              <a:spcBef>
                <a:spcPts val="0"/>
              </a:spcBef>
              <a:spcAft>
                <a:spcPts val="0"/>
              </a:spcAft>
              <a:buClr>
                <a:srgbClr val="000000"/>
              </a:buClr>
              <a:buSzPts val="2800"/>
              <a:buFont typeface="Arial"/>
              <a:buNone/>
            </a:pPr>
            <a:r>
              <a:rPr b="0" i="0" lang="en-CA" sz="2800" u="none" cap="none" strike="noStrike">
                <a:solidFill>
                  <a:schemeClr val="lt1"/>
                </a:solidFill>
                <a:latin typeface="Corbel"/>
                <a:ea typeface="Corbel"/>
                <a:cs typeface="Corbel"/>
                <a:sym typeface="Corbel"/>
              </a:rPr>
              <a:t>face food challenges in this unstable region which is increasingly ravaged by climate change.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Corbel"/>
              <a:ea typeface="Corbel"/>
              <a:cs typeface="Corbel"/>
              <a:sym typeface="Corbel"/>
            </a:endParaRPr>
          </a:p>
          <a:p>
            <a:pPr indent="0" lvl="0" marL="0" marR="0" rtl="0" algn="r">
              <a:lnSpc>
                <a:spcPct val="100000"/>
              </a:lnSpc>
              <a:spcBef>
                <a:spcPts val="0"/>
              </a:spcBef>
              <a:spcAft>
                <a:spcPts val="0"/>
              </a:spcAft>
              <a:buClr>
                <a:srgbClr val="000000"/>
              </a:buClr>
              <a:buSzPts val="2800"/>
              <a:buFont typeface="Arial"/>
              <a:buNone/>
            </a:pPr>
            <a:r>
              <a:rPr lang="en-CA" sz="2800">
                <a:solidFill>
                  <a:schemeClr val="lt1"/>
                </a:solidFill>
                <a:latin typeface="Corbel"/>
                <a:ea typeface="Corbel"/>
                <a:cs typeface="Corbel"/>
                <a:sym typeface="Corbel"/>
              </a:rPr>
              <a:t>R</a:t>
            </a:r>
            <a:r>
              <a:rPr b="0" i="0" lang="en-CA" sz="2800" u="none" cap="none" strike="noStrike">
                <a:solidFill>
                  <a:schemeClr val="lt1"/>
                </a:solidFill>
                <a:latin typeface="Corbel"/>
                <a:ea typeface="Corbel"/>
                <a:cs typeface="Corbel"/>
                <a:sym typeface="Corbel"/>
              </a:rPr>
              <a:t>esidents of the Baqa</a:t>
            </a:r>
            <a:r>
              <a:rPr lang="en-CA" sz="2800">
                <a:solidFill>
                  <a:schemeClr val="lt1"/>
                </a:solidFill>
                <a:latin typeface="Corbel"/>
                <a:ea typeface="Corbel"/>
                <a:cs typeface="Corbel"/>
                <a:sym typeface="Corbel"/>
              </a:rPr>
              <a:t>’a camp and refugee camp in Irbid </a:t>
            </a:r>
            <a:r>
              <a:rPr b="0" i="0" lang="en-CA" sz="2800" u="none" cap="none" strike="noStrike">
                <a:solidFill>
                  <a:schemeClr val="lt1"/>
                </a:solidFill>
                <a:latin typeface="Corbel"/>
                <a:ea typeface="Corbel"/>
                <a:cs typeface="Corbel"/>
                <a:sym typeface="Corbel"/>
              </a:rPr>
              <a:t>are seeking to assert cultural identities by rebuilding fractured food cultures in exile under extreme water and land scarcities, including rising temperatures and shifting seasons.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CA" sz="2800" u="none" cap="none" strike="noStrike">
                <a:solidFill>
                  <a:schemeClr val="dk1"/>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br>
              <a:rPr b="0" i="0" lang="en-CA" sz="2800" u="none" cap="none" strike="noStrike">
                <a:solidFill>
                  <a:schemeClr val="dk1"/>
                </a:solidFill>
                <a:latin typeface="Corbel"/>
                <a:ea typeface="Corbel"/>
                <a:cs typeface="Corbel"/>
                <a:sym typeface="Corbel"/>
              </a:rPr>
            </a:br>
            <a:br>
              <a:rPr b="0" i="0" lang="en-CA" sz="2800" u="none" cap="none" strike="noStrike">
                <a:solidFill>
                  <a:schemeClr val="dk1"/>
                </a:solidFill>
                <a:latin typeface="Corbel"/>
                <a:ea typeface="Corbel"/>
                <a:cs typeface="Corbel"/>
                <a:sym typeface="Corbel"/>
              </a:rPr>
            </a:br>
            <a:r>
              <a:rPr b="0" i="0" lang="en-CA" sz="2800" u="none" cap="none" strike="noStrike">
                <a:solidFill>
                  <a:srgbClr val="FFFFFF"/>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1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Corbel"/>
              <a:buNone/>
            </a:pPr>
            <a:r>
              <a:rPr lang="en-CA"/>
              <a:t>Meet…</a:t>
            </a:r>
            <a:endParaRPr/>
          </a:p>
        </p:txBody>
      </p:sp>
      <p:sp>
        <p:nvSpPr>
          <p:cNvPr id="409" name="Google Shape;409;p16"/>
          <p:cNvSpPr txBox="1"/>
          <p:nvPr>
            <p:ph idx="2" type="body"/>
          </p:nvPr>
        </p:nvSpPr>
        <p:spPr>
          <a:xfrm>
            <a:off x="5805144" y="3260520"/>
            <a:ext cx="4184034" cy="3880773"/>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SzPts val="1440"/>
              <a:buChar char="►"/>
            </a:pPr>
            <a:r>
              <a:rPr b="1" lang="en-CA"/>
              <a:t>Fatima</a:t>
            </a:r>
            <a:r>
              <a:rPr lang="en-CA"/>
              <a:t> </a:t>
            </a:r>
            <a:endParaRPr/>
          </a:p>
          <a:p>
            <a:pPr indent="-342900" lvl="0" marL="342900" rtl="0" algn="l">
              <a:lnSpc>
                <a:spcPct val="90000"/>
              </a:lnSpc>
              <a:spcBef>
                <a:spcPts val="1000"/>
              </a:spcBef>
              <a:spcAft>
                <a:spcPts val="0"/>
              </a:spcAft>
              <a:buSzPts val="1440"/>
              <a:buChar char="►"/>
            </a:pPr>
            <a:r>
              <a:rPr lang="en-CA"/>
              <a:t>Fatima is a retired school principal, a productive market gardener and agricultural innovator. </a:t>
            </a:r>
            <a:endParaRPr/>
          </a:p>
          <a:p>
            <a:pPr indent="-342900" lvl="0" marL="342900" rtl="0" algn="l">
              <a:lnSpc>
                <a:spcPct val="90000"/>
              </a:lnSpc>
              <a:spcBef>
                <a:spcPts val="1000"/>
              </a:spcBef>
              <a:spcAft>
                <a:spcPts val="0"/>
              </a:spcAft>
              <a:buSzPts val="1440"/>
              <a:buChar char="►"/>
            </a:pPr>
            <a:r>
              <a:rPr lang="en-CA"/>
              <a:t>In 2009 Fatima founded the </a:t>
            </a:r>
            <a:r>
              <a:rPr i="1" lang="en-CA"/>
              <a:t>Kananat Organization</a:t>
            </a:r>
            <a:r>
              <a:rPr lang="en-CA"/>
              <a:t> to help landless local people learn to use rooftops for at-home food-production. </a:t>
            </a:r>
            <a:endParaRPr/>
          </a:p>
          <a:p>
            <a:pPr indent="-342900" lvl="0" marL="342900" rtl="0" algn="l">
              <a:lnSpc>
                <a:spcPct val="90000"/>
              </a:lnSpc>
              <a:spcBef>
                <a:spcPts val="1000"/>
              </a:spcBef>
              <a:spcAft>
                <a:spcPts val="0"/>
              </a:spcAft>
              <a:buSzPts val="1440"/>
              <a:buChar char="►"/>
            </a:pPr>
            <a:r>
              <a:rPr lang="en-CA"/>
              <a:t>Fatima now shares insights into effective food security/sovereignty activities to empower the most vulnerable, including recent refugees.</a:t>
            </a:r>
            <a:endParaRPr/>
          </a:p>
        </p:txBody>
      </p:sp>
      <p:sp>
        <p:nvSpPr>
          <p:cNvPr id="410" name="Google Shape;410;p16"/>
          <p:cNvSpPr txBox="1"/>
          <p:nvPr>
            <p:ph idx="1" type="body"/>
          </p:nvPr>
        </p:nvSpPr>
        <p:spPr>
          <a:xfrm>
            <a:off x="1621109" y="3260521"/>
            <a:ext cx="4184035" cy="3880772"/>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SzPts val="1440"/>
              <a:buChar char="►"/>
            </a:pPr>
            <a:r>
              <a:rPr b="1" lang="en-CA"/>
              <a:t>Aysheh</a:t>
            </a:r>
            <a:endParaRPr b="1"/>
          </a:p>
          <a:p>
            <a:pPr indent="-342900" lvl="0" marL="342900" rtl="0" algn="l">
              <a:lnSpc>
                <a:spcPct val="90000"/>
              </a:lnSpc>
              <a:spcBef>
                <a:spcPts val="1000"/>
              </a:spcBef>
              <a:spcAft>
                <a:spcPts val="0"/>
              </a:spcAft>
              <a:buSzPts val="1440"/>
              <a:buChar char="►"/>
            </a:pPr>
            <a:r>
              <a:rPr lang="en-CA"/>
              <a:t>A resident of Baqa’a, Aysheh started a grain mill as an income-generating project for her family. The mill is now a community-supporting enterprise that helps to keep Palestinian food culture alive in the Baqa’a camp. </a:t>
            </a:r>
            <a:endParaRPr/>
          </a:p>
          <a:p>
            <a:pPr indent="-342900" lvl="0" marL="342900" rtl="0" algn="l">
              <a:lnSpc>
                <a:spcPct val="90000"/>
              </a:lnSpc>
              <a:spcBef>
                <a:spcPts val="1000"/>
              </a:spcBef>
              <a:spcAft>
                <a:spcPts val="0"/>
              </a:spcAft>
              <a:buSzPts val="1440"/>
              <a:buChar char="►"/>
            </a:pPr>
            <a:r>
              <a:rPr lang="en-CA"/>
              <a:t>The grains used in Aysheh's mill are of a locally-grown, heritage variety wheat adapted to water scarcity and favoured for flavour and texture.</a:t>
            </a:r>
            <a:endParaRPr/>
          </a:p>
          <a:p>
            <a:pPr indent="0" lvl="0" marL="0" rtl="0" algn="l">
              <a:lnSpc>
                <a:spcPct val="90000"/>
              </a:lnSpc>
              <a:spcBef>
                <a:spcPts val="1000"/>
              </a:spcBef>
              <a:spcAft>
                <a:spcPts val="0"/>
              </a:spcAft>
              <a:buSzPts val="1440"/>
              <a:buNone/>
            </a:pPr>
            <a:br>
              <a:rPr lang="en-CA"/>
            </a:br>
            <a:endParaRPr/>
          </a:p>
        </p:txBody>
      </p:sp>
      <p:pic>
        <p:nvPicPr>
          <p:cNvPr id="411" name="Google Shape;411;p16"/>
          <p:cNvPicPr preferRelativeResize="0"/>
          <p:nvPr/>
        </p:nvPicPr>
        <p:blipFill rotWithShape="1">
          <a:blip r:embed="rId3">
            <a:alphaModFix/>
          </a:blip>
          <a:srcRect b="0" l="0" r="0" t="0"/>
          <a:stretch/>
        </p:blipFill>
        <p:spPr>
          <a:xfrm>
            <a:off x="2467422" y="313874"/>
            <a:ext cx="4706206" cy="293339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1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Corbel"/>
              <a:buNone/>
            </a:pPr>
            <a:r>
              <a:rPr lang="en-CA"/>
              <a:t>Meet…</a:t>
            </a:r>
            <a:endParaRPr/>
          </a:p>
        </p:txBody>
      </p:sp>
      <p:sp>
        <p:nvSpPr>
          <p:cNvPr id="417" name="Google Shape;417;p17"/>
          <p:cNvSpPr txBox="1"/>
          <p:nvPr>
            <p:ph idx="1" type="body"/>
          </p:nvPr>
        </p:nvSpPr>
        <p:spPr>
          <a:xfrm>
            <a:off x="1241967" y="1598989"/>
            <a:ext cx="4184035" cy="3880772"/>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b="1" lang="en-CA"/>
              <a:t>Imad</a:t>
            </a:r>
            <a:endParaRPr/>
          </a:p>
          <a:p>
            <a:pPr indent="-342900" lvl="0" marL="342900" rtl="0" algn="l">
              <a:lnSpc>
                <a:spcPct val="100000"/>
              </a:lnSpc>
              <a:spcBef>
                <a:spcPts val="1000"/>
              </a:spcBef>
              <a:spcAft>
                <a:spcPts val="0"/>
              </a:spcAft>
              <a:buSzPts val="1440"/>
              <a:buChar char="►"/>
            </a:pPr>
            <a:r>
              <a:rPr lang="en-CA"/>
              <a:t>Imad is an agricultural engineer at the </a:t>
            </a:r>
            <a:r>
              <a:rPr i="1" lang="en-CA"/>
              <a:t>National Agricultural Research Center</a:t>
            </a:r>
            <a:r>
              <a:rPr lang="en-CA"/>
              <a:t> in Amman and also works with the UN Food and Agriculture Organization. </a:t>
            </a:r>
            <a:endParaRPr/>
          </a:p>
          <a:p>
            <a:pPr indent="-342900" lvl="0" marL="342900" rtl="0" algn="l">
              <a:lnSpc>
                <a:spcPct val="100000"/>
              </a:lnSpc>
              <a:spcBef>
                <a:spcPts val="1000"/>
              </a:spcBef>
              <a:spcAft>
                <a:spcPts val="0"/>
              </a:spcAft>
              <a:buSzPts val="1440"/>
              <a:buChar char="►"/>
            </a:pPr>
            <a:r>
              <a:rPr lang="en-CA"/>
              <a:t>He has specific interests in environmentally and socially sustainable horticulture and water conservation and has extensive knowledge of traditional water and land stewardship practices. </a:t>
            </a:r>
            <a:br>
              <a:rPr lang="en-CA"/>
            </a:br>
            <a:endParaRPr/>
          </a:p>
        </p:txBody>
      </p:sp>
      <p:pic>
        <p:nvPicPr>
          <p:cNvPr id="418" name="Google Shape;418;p17"/>
          <p:cNvPicPr preferRelativeResize="0"/>
          <p:nvPr>
            <p:ph idx="2" type="body"/>
          </p:nvPr>
        </p:nvPicPr>
        <p:blipFill rotWithShape="1">
          <a:blip r:embed="rId3">
            <a:alphaModFix/>
          </a:blip>
          <a:srcRect b="0" l="0" r="0" t="0"/>
          <a:stretch/>
        </p:blipFill>
        <p:spPr>
          <a:xfrm>
            <a:off x="5803246" y="1386306"/>
            <a:ext cx="3854230" cy="388143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2" name="Shape 422"/>
        <p:cNvGrpSpPr/>
        <p:nvPr/>
      </p:nvGrpSpPr>
      <p:grpSpPr>
        <a:xfrm>
          <a:off x="0" y="0"/>
          <a:ext cx="0" cy="0"/>
          <a:chOff x="0" y="0"/>
          <a:chExt cx="0" cy="0"/>
        </a:xfrm>
      </p:grpSpPr>
      <p:sp>
        <p:nvSpPr>
          <p:cNvPr id="423" name="Google Shape;423;p18"/>
          <p:cNvSpPr/>
          <p:nvPr/>
        </p:nvSpPr>
        <p:spPr>
          <a:xfrm>
            <a:off x="0" y="0"/>
            <a:ext cx="12188952"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424" name="Google Shape;424;p18"/>
          <p:cNvGrpSpPr/>
          <p:nvPr/>
        </p:nvGrpSpPr>
        <p:grpSpPr>
          <a:xfrm>
            <a:off x="0" y="-8467"/>
            <a:ext cx="12192000" cy="6866467"/>
            <a:chOff x="0" y="-8467"/>
            <a:chExt cx="12192000" cy="6866467"/>
          </a:xfrm>
        </p:grpSpPr>
        <p:cxnSp>
          <p:nvCxnSpPr>
            <p:cNvPr id="425" name="Google Shape;425;p18"/>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426" name="Google Shape;426;p18"/>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427" name="Google Shape;427;p18"/>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428" name="Google Shape;428;p18"/>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18"/>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sp>
          <p:nvSpPr>
            <p:cNvPr id="430" name="Google Shape;430;p18"/>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06C46">
                <a:alpha val="69019"/>
              </a:srgbClr>
            </a:solidFill>
            <a:ln>
              <a:noFill/>
            </a:ln>
          </p:spPr>
        </p:sp>
        <p:sp>
          <p:nvSpPr>
            <p:cNvPr id="431" name="Google Shape;431;p18"/>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432" name="Google Shape;432;p18"/>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18"/>
            <p:cNvSpPr/>
            <p:nvPr/>
          </p:nvSpPr>
          <p:spPr>
            <a:xfrm>
              <a:off x="0" y="4013200"/>
              <a:ext cx="448733" cy="2844800"/>
            </a:xfrm>
            <a:prstGeom prst="triangle">
              <a:avLst>
                <a:gd fmla="val 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4" name="Google Shape;434;p18"/>
          <p:cNvSpPr/>
          <p:nvPr/>
        </p:nvSpPr>
        <p:spPr>
          <a:xfrm>
            <a:off x="477012" y="480060"/>
            <a:ext cx="8301227" cy="5897880"/>
          </a:xfrm>
          <a:prstGeom prst="rect">
            <a:avLst/>
          </a:prstGeom>
          <a:solidFill>
            <a:srgbClr val="FFFFFF"/>
          </a:solidFill>
          <a:ln>
            <a:noFill/>
          </a:ln>
          <a:effectLst>
            <a:outerShdw blurRad="63500" rotWithShape="0" algn="t" dir="5400000" dist="17780">
              <a:srgbClr val="000000">
                <a:alpha val="419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435" name="Google Shape;435;p18"/>
          <p:cNvPicPr preferRelativeResize="0"/>
          <p:nvPr/>
        </p:nvPicPr>
        <p:blipFill rotWithShape="1">
          <a:blip r:embed="rId3">
            <a:alphaModFix/>
          </a:blip>
          <a:srcRect b="0" l="0" r="0" t="0"/>
          <a:stretch/>
        </p:blipFill>
        <p:spPr>
          <a:xfrm>
            <a:off x="1384004" y="1131994"/>
            <a:ext cx="6488173" cy="459038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19"/>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Calibri"/>
              <a:buNone/>
            </a:pPr>
            <a:r>
              <a:rPr b="1" lang="en-CA" sz="3600">
                <a:latin typeface="Calibri"/>
                <a:ea typeface="Calibri"/>
                <a:cs typeface="Calibri"/>
                <a:sym typeface="Calibri"/>
              </a:rPr>
              <a:t>South Africa</a:t>
            </a:r>
            <a:r>
              <a:rPr lang="en-CA" sz="3600">
                <a:latin typeface="Calibri"/>
                <a:ea typeface="Calibri"/>
                <a:cs typeface="Calibri"/>
                <a:sym typeface="Calibri"/>
              </a:rPr>
              <a:t>: urban farmers in Hillbrow, Johannesburg; rural farmers in N’wamitwa </a:t>
            </a:r>
            <a:br>
              <a:rPr lang="en-CA" sz="3600"/>
            </a:br>
            <a:endParaRPr sz="3600"/>
          </a:p>
        </p:txBody>
      </p:sp>
      <p:sp>
        <p:nvSpPr>
          <p:cNvPr id="441" name="Google Shape;441;p19"/>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70" name="Shape 170"/>
        <p:cNvGrpSpPr/>
        <p:nvPr/>
      </p:nvGrpSpPr>
      <p:grpSpPr>
        <a:xfrm>
          <a:off x="0" y="0"/>
          <a:ext cx="0" cy="0"/>
          <a:chOff x="0" y="0"/>
          <a:chExt cx="0" cy="0"/>
        </a:xfrm>
      </p:grpSpPr>
      <p:grpSp>
        <p:nvGrpSpPr>
          <p:cNvPr id="171" name="Google Shape;171;p2"/>
          <p:cNvGrpSpPr/>
          <p:nvPr/>
        </p:nvGrpSpPr>
        <p:grpSpPr>
          <a:xfrm>
            <a:off x="0" y="-8467"/>
            <a:ext cx="12192000" cy="6866467"/>
            <a:chOff x="0" y="-8467"/>
            <a:chExt cx="12192000" cy="6866467"/>
          </a:xfrm>
        </p:grpSpPr>
        <p:cxnSp>
          <p:nvCxnSpPr>
            <p:cNvPr id="172" name="Google Shape;172;p2"/>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173" name="Google Shape;173;p2"/>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174" name="Google Shape;174;p2"/>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175" name="Google Shape;175;p2"/>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76" name="Google Shape;176;p2"/>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2"/>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sp>
          <p:nvSpPr>
            <p:cNvPr id="178" name="Google Shape;178;p2"/>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06C46">
                <a:alpha val="69019"/>
              </a:srgbClr>
            </a:solidFill>
            <a:ln>
              <a:noFill/>
            </a:ln>
          </p:spPr>
        </p:sp>
        <p:sp>
          <p:nvSpPr>
            <p:cNvPr id="179" name="Google Shape;179;p2"/>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180" name="Google Shape;180;p2"/>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2"/>
            <p:cNvSpPr/>
            <p:nvPr/>
          </p:nvSpPr>
          <p:spPr>
            <a:xfrm rot="10800000">
              <a:off x="0" y="0"/>
              <a:ext cx="842596" cy="5666154"/>
            </a:xfrm>
            <a:prstGeom prst="triangle">
              <a:avLst>
                <a:gd fmla="val 10000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2" name="Google Shape;182;p2"/>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183" name="Google Shape;183;p2"/>
          <p:cNvGrpSpPr/>
          <p:nvPr/>
        </p:nvGrpSpPr>
        <p:grpSpPr>
          <a:xfrm>
            <a:off x="0" y="-8467"/>
            <a:ext cx="12192000" cy="6866467"/>
            <a:chOff x="0" y="-8467"/>
            <a:chExt cx="12192000" cy="6866467"/>
          </a:xfrm>
        </p:grpSpPr>
        <p:cxnSp>
          <p:nvCxnSpPr>
            <p:cNvPr id="184" name="Google Shape;184;p2"/>
            <p:cNvCxnSpPr/>
            <p:nvPr/>
          </p:nvCxnSpPr>
          <p:spPr>
            <a:xfrm flipH="1">
              <a:off x="7425267" y="3681413"/>
              <a:ext cx="4763558" cy="3176587"/>
            </a:xfrm>
            <a:prstGeom prst="straightConnector1">
              <a:avLst/>
            </a:prstGeom>
            <a:noFill/>
            <a:ln cap="flat" cmpd="sng" w="9525">
              <a:solidFill>
                <a:srgbClr val="FFFFFF">
                  <a:alpha val="80000"/>
                </a:srgbClr>
              </a:solidFill>
              <a:prstDash val="solid"/>
              <a:round/>
              <a:headEnd len="sm" w="sm" type="none"/>
              <a:tailEnd len="sm" w="sm" type="none"/>
            </a:ln>
          </p:spPr>
        </p:cxnSp>
        <p:sp>
          <p:nvSpPr>
            <p:cNvPr id="185" name="Google Shape;185;p2"/>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186" name="Google Shape;186;p2"/>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87" name="Google Shape;187;p2"/>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2"/>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cxnSp>
          <p:nvCxnSpPr>
            <p:cNvPr id="189" name="Google Shape;189;p2"/>
            <p:cNvCxnSpPr/>
            <p:nvPr/>
          </p:nvCxnSpPr>
          <p:spPr>
            <a:xfrm>
              <a:off x="9645924" y="0"/>
              <a:ext cx="1219200" cy="6858000"/>
            </a:xfrm>
            <a:prstGeom prst="straightConnector1">
              <a:avLst/>
            </a:prstGeom>
            <a:noFill/>
            <a:ln cap="flat" cmpd="sng" w="9525">
              <a:solidFill>
                <a:srgbClr val="FFFFFF"/>
              </a:solidFill>
              <a:prstDash val="solid"/>
              <a:round/>
              <a:headEnd len="sm" w="sm" type="none"/>
              <a:tailEnd len="sm" w="sm" type="none"/>
            </a:ln>
          </p:spPr>
        </p:cxnSp>
        <p:sp>
          <p:nvSpPr>
            <p:cNvPr id="190" name="Google Shape;190;p2"/>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191" name="Google Shape;191;p2"/>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2"/>
            <p:cNvSpPr/>
            <p:nvPr/>
          </p:nvSpPr>
          <p:spPr>
            <a:xfrm rot="10800000">
              <a:off x="0" y="0"/>
              <a:ext cx="842596" cy="5666154"/>
            </a:xfrm>
            <a:prstGeom prst="triangle">
              <a:avLst>
                <a:gd fmla="val 10000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3" name="Google Shape;193;p2"/>
          <p:cNvSpPr txBox="1"/>
          <p:nvPr/>
        </p:nvSpPr>
        <p:spPr>
          <a:xfrm>
            <a:off x="1507067" y="1267011"/>
            <a:ext cx="7766936" cy="3835075"/>
          </a:xfrm>
          <a:prstGeom prst="rect">
            <a:avLst/>
          </a:prstGeom>
          <a:noFill/>
          <a:ln>
            <a:noFill/>
          </a:ln>
        </p:spPr>
        <p:txBody>
          <a:bodyPr anchorCtr="0" anchor="b"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3330"/>
              <a:buFont typeface="Arial"/>
              <a:buNone/>
            </a:pPr>
            <a:r>
              <a:rPr b="0" i="0" lang="en-CA" sz="3330" u="none" cap="none" strike="noStrike">
                <a:solidFill>
                  <a:schemeClr val="lt1"/>
                </a:solidFill>
                <a:latin typeface="Corbel"/>
                <a:ea typeface="Corbel"/>
                <a:cs typeface="Corbel"/>
                <a:sym typeface="Corbel"/>
              </a:rPr>
              <a:t>The </a:t>
            </a:r>
            <a:r>
              <a:rPr b="0" i="1" lang="en-CA" sz="3330" u="none" cap="none" strike="noStrike">
                <a:solidFill>
                  <a:schemeClr val="lt1"/>
                </a:solidFill>
                <a:latin typeface="Corbel"/>
                <a:ea typeface="Corbel"/>
                <a:cs typeface="Corbel"/>
                <a:sym typeface="Corbel"/>
              </a:rPr>
              <a:t>Four Stories About Food Sovereignty</a:t>
            </a:r>
            <a:r>
              <a:rPr b="0" i="0" lang="en-CA" sz="3330" u="none" cap="none" strike="noStrike">
                <a:solidFill>
                  <a:schemeClr val="lt1"/>
                </a:solidFill>
                <a:latin typeface="Corbel"/>
                <a:ea typeface="Corbel"/>
                <a:cs typeface="Corbel"/>
                <a:sym typeface="Corbel"/>
              </a:rPr>
              <a:t> project includes small-scale farmers and food producers, food-security workers and researchers from four countries: Canada, Colombia, South Africa and Jordan.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330"/>
              <a:buFont typeface="Arial"/>
              <a:buNone/>
            </a:pPr>
            <a:br>
              <a:rPr b="0" i="0" lang="en-CA" sz="3330" u="none" cap="none" strike="noStrike">
                <a:solidFill>
                  <a:schemeClr val="dk1"/>
                </a:solidFill>
                <a:latin typeface="Corbel"/>
                <a:ea typeface="Corbel"/>
                <a:cs typeface="Corbel"/>
                <a:sym typeface="Corbel"/>
              </a:rPr>
            </a:br>
            <a:r>
              <a:rPr b="0" i="0" lang="en-CA" sz="3145" u="none" cap="none" strike="noStrike">
                <a:solidFill>
                  <a:srgbClr val="FFFFFF"/>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45" name="Shape 445"/>
        <p:cNvGrpSpPr/>
        <p:nvPr/>
      </p:nvGrpSpPr>
      <p:grpSpPr>
        <a:xfrm>
          <a:off x="0" y="0"/>
          <a:ext cx="0" cy="0"/>
          <a:chOff x="0" y="0"/>
          <a:chExt cx="0" cy="0"/>
        </a:xfrm>
      </p:grpSpPr>
      <p:grpSp>
        <p:nvGrpSpPr>
          <p:cNvPr id="446" name="Google Shape;446;p20"/>
          <p:cNvGrpSpPr/>
          <p:nvPr/>
        </p:nvGrpSpPr>
        <p:grpSpPr>
          <a:xfrm>
            <a:off x="0" y="-8467"/>
            <a:ext cx="12192000" cy="6866467"/>
            <a:chOff x="0" y="-8467"/>
            <a:chExt cx="12192000" cy="6866467"/>
          </a:xfrm>
        </p:grpSpPr>
        <p:cxnSp>
          <p:nvCxnSpPr>
            <p:cNvPr id="447" name="Google Shape;447;p20"/>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448" name="Google Shape;448;p20"/>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449" name="Google Shape;449;p20"/>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450" name="Google Shape;450;p20"/>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451" name="Google Shape;451;p20"/>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20"/>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sp>
          <p:nvSpPr>
            <p:cNvPr id="453" name="Google Shape;453;p20"/>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06C46">
                <a:alpha val="69019"/>
              </a:srgbClr>
            </a:solidFill>
            <a:ln>
              <a:noFill/>
            </a:ln>
          </p:spPr>
        </p:sp>
        <p:sp>
          <p:nvSpPr>
            <p:cNvPr id="454" name="Google Shape;454;p20"/>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455" name="Google Shape;455;p20"/>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20"/>
            <p:cNvSpPr/>
            <p:nvPr/>
          </p:nvSpPr>
          <p:spPr>
            <a:xfrm rot="10800000">
              <a:off x="0" y="0"/>
              <a:ext cx="842596" cy="5666154"/>
            </a:xfrm>
            <a:prstGeom prst="triangle">
              <a:avLst>
                <a:gd fmla="val 10000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7" name="Google Shape;457;p20"/>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458" name="Google Shape;458;p20"/>
          <p:cNvGrpSpPr/>
          <p:nvPr/>
        </p:nvGrpSpPr>
        <p:grpSpPr>
          <a:xfrm>
            <a:off x="0" y="-8467"/>
            <a:ext cx="12192000" cy="6866467"/>
            <a:chOff x="0" y="-8467"/>
            <a:chExt cx="12192000" cy="6866467"/>
          </a:xfrm>
        </p:grpSpPr>
        <p:cxnSp>
          <p:nvCxnSpPr>
            <p:cNvPr id="459" name="Google Shape;459;p20"/>
            <p:cNvCxnSpPr/>
            <p:nvPr/>
          </p:nvCxnSpPr>
          <p:spPr>
            <a:xfrm flipH="1">
              <a:off x="7425267" y="3681413"/>
              <a:ext cx="4763558" cy="3176587"/>
            </a:xfrm>
            <a:prstGeom prst="straightConnector1">
              <a:avLst/>
            </a:prstGeom>
            <a:noFill/>
            <a:ln cap="flat" cmpd="sng" w="9525">
              <a:solidFill>
                <a:srgbClr val="FFFFFF">
                  <a:alpha val="80000"/>
                </a:srgbClr>
              </a:solidFill>
              <a:prstDash val="solid"/>
              <a:round/>
              <a:headEnd len="sm" w="sm" type="none"/>
              <a:tailEnd len="sm" w="sm" type="none"/>
            </a:ln>
          </p:spPr>
        </p:cxnSp>
        <p:sp>
          <p:nvSpPr>
            <p:cNvPr id="460" name="Google Shape;460;p20"/>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461" name="Google Shape;461;p20"/>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462" name="Google Shape;462;p20"/>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20"/>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cxnSp>
          <p:nvCxnSpPr>
            <p:cNvPr id="464" name="Google Shape;464;p20"/>
            <p:cNvCxnSpPr/>
            <p:nvPr/>
          </p:nvCxnSpPr>
          <p:spPr>
            <a:xfrm>
              <a:off x="9645924" y="0"/>
              <a:ext cx="1219200" cy="6858000"/>
            </a:xfrm>
            <a:prstGeom prst="straightConnector1">
              <a:avLst/>
            </a:prstGeom>
            <a:noFill/>
            <a:ln cap="flat" cmpd="sng" w="9525">
              <a:solidFill>
                <a:srgbClr val="FFFFFF"/>
              </a:solidFill>
              <a:prstDash val="solid"/>
              <a:round/>
              <a:headEnd len="sm" w="sm" type="none"/>
              <a:tailEnd len="sm" w="sm" type="none"/>
            </a:ln>
          </p:spPr>
        </p:cxnSp>
        <p:sp>
          <p:nvSpPr>
            <p:cNvPr id="465" name="Google Shape;465;p20"/>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466" name="Google Shape;466;p20"/>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20"/>
            <p:cNvSpPr/>
            <p:nvPr/>
          </p:nvSpPr>
          <p:spPr>
            <a:xfrm rot="10800000">
              <a:off x="0" y="0"/>
              <a:ext cx="842596" cy="5666154"/>
            </a:xfrm>
            <a:prstGeom prst="triangle">
              <a:avLst>
                <a:gd fmla="val 10000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8" name="Google Shape;468;p20"/>
          <p:cNvSpPr txBox="1"/>
          <p:nvPr/>
        </p:nvSpPr>
        <p:spPr>
          <a:xfrm>
            <a:off x="1507067" y="1267011"/>
            <a:ext cx="7766936" cy="3835075"/>
          </a:xfrm>
          <a:prstGeom prst="rect">
            <a:avLst/>
          </a:prstGeom>
          <a:noFill/>
          <a:ln>
            <a:noFill/>
          </a:ln>
        </p:spPr>
        <p:txBody>
          <a:bodyPr anchorCtr="0" anchor="b" bIns="45700" lIns="91425" spcFirstLastPara="1" rIns="91425" wrap="square" tIns="45700">
            <a:normAutofit/>
          </a:bodyPr>
          <a:lstStyle/>
          <a:p>
            <a:pPr indent="0" lvl="0" marL="0" marR="0" rtl="0" algn="r">
              <a:lnSpc>
                <a:spcPct val="80000"/>
              </a:lnSpc>
              <a:spcBef>
                <a:spcPts val="0"/>
              </a:spcBef>
              <a:spcAft>
                <a:spcPts val="0"/>
              </a:spcAft>
              <a:buClr>
                <a:srgbClr val="000000"/>
              </a:buClr>
              <a:buSzPts val="2480"/>
              <a:buFont typeface="Arial"/>
              <a:buNone/>
            </a:pPr>
            <a:r>
              <a:rPr b="0" i="1" lang="en-CA" sz="2480" u="none" cap="none" strike="noStrike">
                <a:solidFill>
                  <a:schemeClr val="lt1"/>
                </a:solidFill>
                <a:latin typeface="Corbel"/>
                <a:ea typeface="Corbel"/>
                <a:cs typeface="Corbel"/>
                <a:sym typeface="Corbel"/>
              </a:rPr>
              <a:t>Four Stories About Food Sovereignty</a:t>
            </a:r>
            <a:r>
              <a:rPr b="0" i="0" lang="en-CA" sz="2480" u="none" cap="none" strike="noStrike">
                <a:solidFill>
                  <a:schemeClr val="lt1"/>
                </a:solidFill>
                <a:latin typeface="Corbel"/>
                <a:ea typeface="Corbel"/>
                <a:cs typeface="Corbel"/>
                <a:sym typeface="Corbel"/>
              </a:rPr>
              <a:t> works with three generations of female farmers in rural Nwamitwa, South Africa, about 450km north of the city of Johannesburg. </a:t>
            </a:r>
            <a:endParaRPr b="0" i="0" sz="1400" u="none" cap="none" strike="noStrike">
              <a:solidFill>
                <a:srgbClr val="000000"/>
              </a:solidFill>
              <a:latin typeface="Arial"/>
              <a:ea typeface="Arial"/>
              <a:cs typeface="Arial"/>
              <a:sym typeface="Arial"/>
            </a:endParaRPr>
          </a:p>
          <a:p>
            <a:pPr indent="0" lvl="0" marL="0" marR="0" rtl="0" algn="r">
              <a:lnSpc>
                <a:spcPct val="80000"/>
              </a:lnSpc>
              <a:spcBef>
                <a:spcPts val="0"/>
              </a:spcBef>
              <a:spcAft>
                <a:spcPts val="0"/>
              </a:spcAft>
              <a:buClr>
                <a:srgbClr val="000000"/>
              </a:buClr>
              <a:buSzPts val="2480"/>
              <a:buFont typeface="Arial"/>
              <a:buNone/>
            </a:pPr>
            <a:r>
              <a:t/>
            </a:r>
            <a:endParaRPr b="0" i="0" sz="2480" u="none" cap="none" strike="noStrike">
              <a:solidFill>
                <a:schemeClr val="lt1"/>
              </a:solidFill>
              <a:latin typeface="Corbel"/>
              <a:ea typeface="Corbel"/>
              <a:cs typeface="Corbel"/>
              <a:sym typeface="Corbel"/>
            </a:endParaRPr>
          </a:p>
          <a:p>
            <a:pPr indent="0" lvl="0" marL="0" marR="0" rtl="0" algn="r">
              <a:lnSpc>
                <a:spcPct val="80000"/>
              </a:lnSpc>
              <a:spcBef>
                <a:spcPts val="0"/>
              </a:spcBef>
              <a:spcAft>
                <a:spcPts val="0"/>
              </a:spcAft>
              <a:buClr>
                <a:srgbClr val="000000"/>
              </a:buClr>
              <a:buSzPts val="2480"/>
              <a:buFont typeface="Arial"/>
              <a:buNone/>
            </a:pPr>
            <a:r>
              <a:rPr b="0" i="0" lang="en-CA" sz="2480" u="none" cap="none" strike="noStrike">
                <a:solidFill>
                  <a:schemeClr val="lt1"/>
                </a:solidFill>
                <a:latin typeface="Corbel"/>
                <a:ea typeface="Corbel"/>
                <a:cs typeface="Corbel"/>
                <a:sym typeface="Corbel"/>
              </a:rPr>
              <a:t>These women, many older than 60, struggle to create community and dignified livelihoods amid structural unemployment and the effects of climate change.</a:t>
            </a:r>
            <a:endParaRPr b="0" i="0" sz="1400" u="none" cap="none" strike="noStrike">
              <a:solidFill>
                <a:srgbClr val="000000"/>
              </a:solidFill>
              <a:latin typeface="Arial"/>
              <a:ea typeface="Arial"/>
              <a:cs typeface="Arial"/>
              <a:sym typeface="Arial"/>
            </a:endParaRPr>
          </a:p>
          <a:p>
            <a:pPr indent="0" lvl="0" marL="0" marR="0" rtl="0" algn="r">
              <a:lnSpc>
                <a:spcPct val="80000"/>
              </a:lnSpc>
              <a:spcBef>
                <a:spcPts val="0"/>
              </a:spcBef>
              <a:spcAft>
                <a:spcPts val="0"/>
              </a:spcAft>
              <a:buClr>
                <a:srgbClr val="000000"/>
              </a:buClr>
              <a:buSzPts val="2480"/>
              <a:buFont typeface="Arial"/>
              <a:buNone/>
            </a:pPr>
            <a:r>
              <a:t/>
            </a:r>
            <a:endParaRPr b="0" i="0" sz="2480" u="none" cap="none" strike="noStrike">
              <a:solidFill>
                <a:schemeClr val="lt1"/>
              </a:solidFill>
              <a:latin typeface="Corbel"/>
              <a:ea typeface="Corbel"/>
              <a:cs typeface="Corbel"/>
              <a:sym typeface="Corbel"/>
            </a:endParaRPr>
          </a:p>
          <a:p>
            <a:pPr indent="0" lvl="0" marL="0" marR="0" rtl="0" algn="r">
              <a:lnSpc>
                <a:spcPct val="80000"/>
              </a:lnSpc>
              <a:spcBef>
                <a:spcPts val="0"/>
              </a:spcBef>
              <a:spcAft>
                <a:spcPts val="0"/>
              </a:spcAft>
              <a:buClr>
                <a:srgbClr val="000000"/>
              </a:buClr>
              <a:buSzPts val="2480"/>
              <a:buFont typeface="Arial"/>
              <a:buNone/>
            </a:pPr>
            <a:r>
              <a:rPr b="0" i="0" lang="en-CA" sz="2480" u="none" cap="none" strike="noStrike">
                <a:solidFill>
                  <a:schemeClr val="lt1"/>
                </a:solidFill>
                <a:latin typeface="Corbel"/>
                <a:ea typeface="Corbel"/>
                <a:cs typeface="Corbel"/>
                <a:sym typeface="Corbel"/>
              </a:rPr>
              <a:t>We also work with urban farmers who farm on rooftops and in abandoned spaces in the crowded inner-city area of Hillbrow in Johannesburg. </a:t>
            </a:r>
            <a:br>
              <a:rPr b="0" i="0" lang="en-CA" sz="2790" u="none" cap="none" strike="noStrike">
                <a:solidFill>
                  <a:schemeClr val="dk1"/>
                </a:solidFill>
                <a:latin typeface="Corbel"/>
                <a:ea typeface="Corbel"/>
                <a:cs typeface="Corbel"/>
                <a:sym typeface="Corbel"/>
              </a:rPr>
            </a:br>
            <a:r>
              <a:rPr b="0" i="0" lang="en-CA" sz="2635" u="none" cap="none" strike="noStrike">
                <a:solidFill>
                  <a:srgbClr val="FFFFFF"/>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72" name="Shape 472"/>
        <p:cNvGrpSpPr/>
        <p:nvPr/>
      </p:nvGrpSpPr>
      <p:grpSpPr>
        <a:xfrm>
          <a:off x="0" y="0"/>
          <a:ext cx="0" cy="0"/>
          <a:chOff x="0" y="0"/>
          <a:chExt cx="0" cy="0"/>
        </a:xfrm>
      </p:grpSpPr>
      <p:grpSp>
        <p:nvGrpSpPr>
          <p:cNvPr id="473" name="Google Shape;473;p21"/>
          <p:cNvGrpSpPr/>
          <p:nvPr/>
        </p:nvGrpSpPr>
        <p:grpSpPr>
          <a:xfrm>
            <a:off x="0" y="-8467"/>
            <a:ext cx="12192000" cy="6866467"/>
            <a:chOff x="0" y="-8467"/>
            <a:chExt cx="12192000" cy="6866467"/>
          </a:xfrm>
        </p:grpSpPr>
        <p:cxnSp>
          <p:nvCxnSpPr>
            <p:cNvPr id="474" name="Google Shape;474;p21"/>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475" name="Google Shape;475;p21"/>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476" name="Google Shape;476;p21"/>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477" name="Google Shape;477;p21"/>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478" name="Google Shape;478;p21"/>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21"/>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sp>
          <p:nvSpPr>
            <p:cNvPr id="480" name="Google Shape;480;p21"/>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06C46">
                <a:alpha val="69019"/>
              </a:srgbClr>
            </a:solidFill>
            <a:ln>
              <a:noFill/>
            </a:ln>
          </p:spPr>
        </p:sp>
        <p:sp>
          <p:nvSpPr>
            <p:cNvPr id="481" name="Google Shape;481;p21"/>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482" name="Google Shape;482;p21"/>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21"/>
            <p:cNvSpPr/>
            <p:nvPr/>
          </p:nvSpPr>
          <p:spPr>
            <a:xfrm rot="10800000">
              <a:off x="0" y="0"/>
              <a:ext cx="842596" cy="5666154"/>
            </a:xfrm>
            <a:prstGeom prst="triangle">
              <a:avLst>
                <a:gd fmla="val 10000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4" name="Google Shape;484;p21"/>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485" name="Google Shape;485;p21"/>
          <p:cNvGrpSpPr/>
          <p:nvPr/>
        </p:nvGrpSpPr>
        <p:grpSpPr>
          <a:xfrm>
            <a:off x="0" y="-8467"/>
            <a:ext cx="12192000" cy="6866467"/>
            <a:chOff x="0" y="-8467"/>
            <a:chExt cx="12192000" cy="6866467"/>
          </a:xfrm>
        </p:grpSpPr>
        <p:cxnSp>
          <p:nvCxnSpPr>
            <p:cNvPr id="486" name="Google Shape;486;p21"/>
            <p:cNvCxnSpPr/>
            <p:nvPr/>
          </p:nvCxnSpPr>
          <p:spPr>
            <a:xfrm flipH="1">
              <a:off x="7425267" y="3681413"/>
              <a:ext cx="4763558" cy="3176587"/>
            </a:xfrm>
            <a:prstGeom prst="straightConnector1">
              <a:avLst/>
            </a:prstGeom>
            <a:noFill/>
            <a:ln cap="flat" cmpd="sng" w="9525">
              <a:solidFill>
                <a:srgbClr val="FFFFFF">
                  <a:alpha val="80000"/>
                </a:srgbClr>
              </a:solidFill>
              <a:prstDash val="solid"/>
              <a:round/>
              <a:headEnd len="sm" w="sm" type="none"/>
              <a:tailEnd len="sm" w="sm" type="none"/>
            </a:ln>
          </p:spPr>
        </p:cxnSp>
        <p:sp>
          <p:nvSpPr>
            <p:cNvPr id="487" name="Google Shape;487;p21"/>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488" name="Google Shape;488;p21"/>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489" name="Google Shape;489;p21"/>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21"/>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cxnSp>
          <p:nvCxnSpPr>
            <p:cNvPr id="491" name="Google Shape;491;p21"/>
            <p:cNvCxnSpPr/>
            <p:nvPr/>
          </p:nvCxnSpPr>
          <p:spPr>
            <a:xfrm>
              <a:off x="9645924" y="0"/>
              <a:ext cx="1219200" cy="6858000"/>
            </a:xfrm>
            <a:prstGeom prst="straightConnector1">
              <a:avLst/>
            </a:prstGeom>
            <a:noFill/>
            <a:ln cap="flat" cmpd="sng" w="9525">
              <a:solidFill>
                <a:srgbClr val="FFFFFF"/>
              </a:solidFill>
              <a:prstDash val="solid"/>
              <a:round/>
              <a:headEnd len="sm" w="sm" type="none"/>
              <a:tailEnd len="sm" w="sm" type="none"/>
            </a:ln>
          </p:spPr>
        </p:cxnSp>
        <p:sp>
          <p:nvSpPr>
            <p:cNvPr id="492" name="Google Shape;492;p21"/>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493" name="Google Shape;493;p21"/>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21"/>
            <p:cNvSpPr/>
            <p:nvPr/>
          </p:nvSpPr>
          <p:spPr>
            <a:xfrm rot="10800000">
              <a:off x="0" y="0"/>
              <a:ext cx="842596" cy="5666154"/>
            </a:xfrm>
            <a:prstGeom prst="triangle">
              <a:avLst>
                <a:gd fmla="val 10000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5" name="Google Shape;495;p21"/>
          <p:cNvSpPr txBox="1"/>
          <p:nvPr/>
        </p:nvSpPr>
        <p:spPr>
          <a:xfrm>
            <a:off x="1507067" y="1267011"/>
            <a:ext cx="7766936" cy="3835075"/>
          </a:xfrm>
          <a:prstGeom prst="rect">
            <a:avLst/>
          </a:prstGeom>
          <a:noFill/>
          <a:ln>
            <a:noFill/>
          </a:ln>
        </p:spPr>
        <p:txBody>
          <a:bodyPr anchorCtr="0" anchor="b" bIns="45700" lIns="91425" spcFirstLastPara="1" rIns="91425" wrap="square" tIns="45700">
            <a:normAutofit/>
          </a:bodyPr>
          <a:lstStyle/>
          <a:p>
            <a:pPr indent="0" lvl="0" marL="0" marR="0" rtl="0" algn="r">
              <a:lnSpc>
                <a:spcPct val="90000"/>
              </a:lnSpc>
              <a:spcBef>
                <a:spcPts val="0"/>
              </a:spcBef>
              <a:spcAft>
                <a:spcPts val="0"/>
              </a:spcAft>
              <a:buClr>
                <a:srgbClr val="000000"/>
              </a:buClr>
              <a:buSzPts val="2960"/>
              <a:buFont typeface="Arial"/>
              <a:buNone/>
            </a:pPr>
            <a:r>
              <a:rPr b="0" i="0" lang="en-CA" sz="2960" u="none" cap="none" strike="noStrike">
                <a:solidFill>
                  <a:schemeClr val="lt1"/>
                </a:solidFill>
                <a:latin typeface="Corbel"/>
                <a:ea typeface="Corbel"/>
                <a:cs typeface="Corbel"/>
                <a:sym typeface="Corbel"/>
              </a:rPr>
              <a:t>Members of the Hleketani Community Garden in rural N’wamitwa (featured in the documentary film </a:t>
            </a:r>
            <a:r>
              <a:rPr b="0" i="1" lang="en-CA" sz="2960" u="none" cap="none" strike="noStrike">
                <a:solidFill>
                  <a:schemeClr val="lt1"/>
                </a:solidFill>
                <a:latin typeface="Corbel"/>
                <a:ea typeface="Corbel"/>
                <a:cs typeface="Corbel"/>
                <a:sym typeface="Corbel"/>
              </a:rPr>
              <a:t>The Thinking Garden</a:t>
            </a:r>
            <a:r>
              <a:rPr b="0" i="0" lang="en-CA" sz="2960" u="none" cap="none" strike="noStrike">
                <a:solidFill>
                  <a:schemeClr val="lt1"/>
                </a:solidFill>
                <a:latin typeface="Corbel"/>
                <a:ea typeface="Corbel"/>
                <a:cs typeface="Corbel"/>
                <a:sym typeface="Corbel"/>
              </a:rPr>
              <a:t>), these women have been succeeding at providing the local community with nutritious, affordable, accessible</a:t>
            </a:r>
            <a:r>
              <a:rPr b="0" i="1" lang="en-CA" sz="2960" u="none" cap="none" strike="noStrike">
                <a:solidFill>
                  <a:schemeClr val="lt1"/>
                </a:solidFill>
                <a:latin typeface="Corbel"/>
                <a:ea typeface="Corbel"/>
                <a:cs typeface="Corbel"/>
                <a:sym typeface="Corbel"/>
              </a:rPr>
              <a:t> </a:t>
            </a:r>
            <a:r>
              <a:rPr b="0" i="0" lang="en-CA" sz="2960" u="none" cap="none" strike="noStrike">
                <a:solidFill>
                  <a:schemeClr val="lt1"/>
                </a:solidFill>
                <a:latin typeface="Corbel"/>
                <a:ea typeface="Corbel"/>
                <a:cs typeface="Corbel"/>
                <a:sym typeface="Corbel"/>
              </a:rPr>
              <a:t>vegetables for more than 25 years in the face of enormous challenges, from the HIV/AIDS pandemic to devastating droughts.</a:t>
            </a:r>
            <a:endParaRPr b="0" i="0" sz="4995" u="none" cap="none" strike="noStrike">
              <a:solidFill>
                <a:schemeClr val="lt1"/>
              </a:solidFill>
              <a:latin typeface="Corbel"/>
              <a:ea typeface="Corbel"/>
              <a:cs typeface="Corbel"/>
              <a:sym typeface="Corbel"/>
            </a:endParaRPr>
          </a:p>
          <a:p>
            <a:pPr indent="0" lvl="0" marL="0" marR="0" rtl="0" algn="r">
              <a:lnSpc>
                <a:spcPct val="90000"/>
              </a:lnSpc>
              <a:spcBef>
                <a:spcPts val="0"/>
              </a:spcBef>
              <a:spcAft>
                <a:spcPts val="0"/>
              </a:spcAft>
              <a:buClr>
                <a:srgbClr val="000000"/>
              </a:buClr>
              <a:buSzPts val="3145"/>
              <a:buFont typeface="Arial"/>
              <a:buNone/>
            </a:pPr>
            <a:r>
              <a:rPr b="0" i="0" lang="en-CA" sz="3145" u="none" cap="none" strike="noStrike">
                <a:solidFill>
                  <a:srgbClr val="FFFFFF"/>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22"/>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Corbel"/>
              <a:buNone/>
            </a:pPr>
            <a:r>
              <a:rPr lang="en-CA"/>
              <a:t>Meet…</a:t>
            </a:r>
            <a:endParaRPr/>
          </a:p>
        </p:txBody>
      </p:sp>
      <p:sp>
        <p:nvSpPr>
          <p:cNvPr id="501" name="Google Shape;501;p22"/>
          <p:cNvSpPr txBox="1"/>
          <p:nvPr>
            <p:ph idx="1" type="body"/>
          </p:nvPr>
        </p:nvSpPr>
        <p:spPr>
          <a:xfrm>
            <a:off x="2107079" y="3215020"/>
            <a:ext cx="4184035" cy="3880772"/>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b="1" lang="en-CA"/>
              <a:t>Josephine</a:t>
            </a:r>
            <a:r>
              <a:rPr lang="en-CA"/>
              <a:t> </a:t>
            </a:r>
            <a:endParaRPr/>
          </a:p>
          <a:p>
            <a:pPr indent="-342900" lvl="0" marL="342900" rtl="0" algn="l">
              <a:lnSpc>
                <a:spcPct val="100000"/>
              </a:lnSpc>
              <a:spcBef>
                <a:spcPts val="1000"/>
              </a:spcBef>
              <a:spcAft>
                <a:spcPts val="0"/>
              </a:spcAft>
              <a:buSzPts val="1440"/>
              <a:buChar char="►"/>
            </a:pPr>
            <a:r>
              <a:rPr lang="en-CA"/>
              <a:t>Josephine is a founding farmer and board member at Hleketani Community Garden. </a:t>
            </a:r>
            <a:endParaRPr/>
          </a:p>
          <a:p>
            <a:pPr indent="-342900" lvl="0" marL="342900" rtl="0" algn="l">
              <a:lnSpc>
                <a:spcPct val="100000"/>
              </a:lnSpc>
              <a:spcBef>
                <a:spcPts val="1000"/>
              </a:spcBef>
              <a:spcAft>
                <a:spcPts val="0"/>
              </a:spcAft>
              <a:buSzPts val="1440"/>
              <a:buChar char="►"/>
            </a:pPr>
            <a:r>
              <a:rPr lang="en-CA"/>
              <a:t>With fellow community members she has weathered political upheaval, the crushing HIV/AIDS epidemic, damaging shifts of the global economy, drought and other deepening effects of climate change. </a:t>
            </a:r>
            <a:endParaRPr/>
          </a:p>
        </p:txBody>
      </p:sp>
      <p:sp>
        <p:nvSpPr>
          <p:cNvPr id="502" name="Google Shape;502;p22"/>
          <p:cNvSpPr txBox="1"/>
          <p:nvPr>
            <p:ph idx="2" type="body"/>
          </p:nvPr>
        </p:nvSpPr>
        <p:spPr>
          <a:xfrm>
            <a:off x="6156946" y="3215019"/>
            <a:ext cx="4184034" cy="388077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b="1" lang="en-CA"/>
              <a:t>Mphephu</a:t>
            </a:r>
            <a:r>
              <a:rPr lang="en-CA"/>
              <a:t> </a:t>
            </a:r>
            <a:endParaRPr/>
          </a:p>
          <a:p>
            <a:pPr indent="-342900" lvl="0" marL="342900" rtl="0" algn="l">
              <a:lnSpc>
                <a:spcPct val="100000"/>
              </a:lnSpc>
              <a:spcBef>
                <a:spcPts val="1000"/>
              </a:spcBef>
              <a:spcAft>
                <a:spcPts val="0"/>
              </a:spcAft>
              <a:buSzPts val="1440"/>
              <a:buChar char="►"/>
            </a:pPr>
            <a:r>
              <a:rPr lang="en-CA"/>
              <a:t>Mphephu is a founding farmer and board member at Hleketani Community Garden. </a:t>
            </a:r>
            <a:endParaRPr/>
          </a:p>
          <a:p>
            <a:pPr indent="-342900" lvl="0" marL="342900" rtl="0" algn="l">
              <a:lnSpc>
                <a:spcPct val="100000"/>
              </a:lnSpc>
              <a:spcBef>
                <a:spcPts val="1000"/>
              </a:spcBef>
              <a:spcAft>
                <a:spcPts val="0"/>
              </a:spcAft>
              <a:buSzPts val="1440"/>
              <a:buChar char="►"/>
            </a:pPr>
            <a:r>
              <a:rPr lang="en-CA"/>
              <a:t>She often leads colleagues in rousing praise songs, and is a strong representative of the farm to government agencies; she once camped out at the electricity utility's office when staff ignored the farm's needs. </a:t>
            </a:r>
            <a:endParaRPr/>
          </a:p>
        </p:txBody>
      </p:sp>
      <p:pic>
        <p:nvPicPr>
          <p:cNvPr id="503" name="Google Shape;503;p22"/>
          <p:cNvPicPr preferRelativeResize="0"/>
          <p:nvPr/>
        </p:nvPicPr>
        <p:blipFill rotWithShape="1">
          <a:blip r:embed="rId3">
            <a:alphaModFix/>
          </a:blip>
          <a:srcRect b="0" l="0" r="0" t="0"/>
          <a:stretch/>
        </p:blipFill>
        <p:spPr>
          <a:xfrm>
            <a:off x="3339548" y="241794"/>
            <a:ext cx="3884376" cy="29732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2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Corbel"/>
              <a:buNone/>
            </a:pPr>
            <a:r>
              <a:rPr lang="en-CA"/>
              <a:t>Meet…</a:t>
            </a:r>
            <a:endParaRPr/>
          </a:p>
        </p:txBody>
      </p:sp>
      <p:pic>
        <p:nvPicPr>
          <p:cNvPr id="509" name="Google Shape;509;p23"/>
          <p:cNvPicPr preferRelativeResize="0"/>
          <p:nvPr>
            <p:ph idx="1" type="body"/>
          </p:nvPr>
        </p:nvPicPr>
        <p:blipFill rotWithShape="1">
          <a:blip r:embed="rId3">
            <a:alphaModFix/>
          </a:blip>
          <a:srcRect b="0" l="0" r="0" t="0"/>
          <a:stretch/>
        </p:blipFill>
        <p:spPr>
          <a:xfrm>
            <a:off x="1073865" y="2160588"/>
            <a:ext cx="3391058" cy="3881437"/>
          </a:xfrm>
          <a:prstGeom prst="rect">
            <a:avLst/>
          </a:prstGeom>
          <a:noFill/>
          <a:ln>
            <a:noFill/>
          </a:ln>
        </p:spPr>
      </p:pic>
      <p:sp>
        <p:nvSpPr>
          <p:cNvPr id="510" name="Google Shape;510;p23"/>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440"/>
              <a:buChar char="►"/>
            </a:pPr>
            <a:r>
              <a:rPr b="1" lang="en-CA"/>
              <a:t>Basani</a:t>
            </a:r>
            <a:r>
              <a:rPr lang="en-CA"/>
              <a:t> </a:t>
            </a:r>
            <a:endParaRPr/>
          </a:p>
          <a:p>
            <a:pPr indent="-342900" lvl="0" marL="342900" rtl="0" algn="l">
              <a:lnSpc>
                <a:spcPct val="100000"/>
              </a:lnSpc>
              <a:spcBef>
                <a:spcPts val="1000"/>
              </a:spcBef>
              <a:spcAft>
                <a:spcPts val="0"/>
              </a:spcAft>
              <a:buSzPts val="1440"/>
              <a:buChar char="►"/>
            </a:pPr>
            <a:r>
              <a:rPr lang="en-CA"/>
              <a:t>Basani is a long-time research assistant in the South African research. She is a student of Media and Communications at Boston College in Pretoria, South Africa. </a:t>
            </a:r>
            <a:endParaRPr/>
          </a:p>
          <a:p>
            <a:pPr indent="-342900" lvl="0" marL="342900" rtl="0" algn="l">
              <a:lnSpc>
                <a:spcPct val="100000"/>
              </a:lnSpc>
              <a:spcBef>
                <a:spcPts val="1000"/>
              </a:spcBef>
              <a:spcAft>
                <a:spcPts val="0"/>
              </a:spcAft>
              <a:buSzPts val="1440"/>
              <a:buChar char="►"/>
            </a:pPr>
            <a:r>
              <a:rPr lang="en-CA"/>
              <a:t>Basani served as assistant director of the documentary film </a:t>
            </a:r>
            <a:r>
              <a:rPr i="1" lang="en-CA"/>
              <a:t>The Thinking Garden</a:t>
            </a:r>
            <a:r>
              <a:rPr lang="en-CA"/>
              <a:t> and is specializing in film for development in her studies. </a:t>
            </a:r>
            <a:br>
              <a:rPr lang="en-CA"/>
            </a:b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4" name="Shape 514"/>
        <p:cNvGrpSpPr/>
        <p:nvPr/>
      </p:nvGrpSpPr>
      <p:grpSpPr>
        <a:xfrm>
          <a:off x="0" y="0"/>
          <a:ext cx="0" cy="0"/>
          <a:chOff x="0" y="0"/>
          <a:chExt cx="0" cy="0"/>
        </a:xfrm>
      </p:grpSpPr>
      <p:sp>
        <p:nvSpPr>
          <p:cNvPr id="515" name="Google Shape;515;p24"/>
          <p:cNvSpPr/>
          <p:nvPr/>
        </p:nvSpPr>
        <p:spPr>
          <a:xfrm>
            <a:off x="0" y="0"/>
            <a:ext cx="12188952"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516" name="Google Shape;516;p24"/>
          <p:cNvGrpSpPr/>
          <p:nvPr/>
        </p:nvGrpSpPr>
        <p:grpSpPr>
          <a:xfrm>
            <a:off x="0" y="-8467"/>
            <a:ext cx="12192000" cy="6866467"/>
            <a:chOff x="0" y="-8467"/>
            <a:chExt cx="12192000" cy="6866467"/>
          </a:xfrm>
        </p:grpSpPr>
        <p:cxnSp>
          <p:nvCxnSpPr>
            <p:cNvPr id="517" name="Google Shape;517;p24"/>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518" name="Google Shape;518;p24"/>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519" name="Google Shape;519;p24"/>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520" name="Google Shape;520;p24"/>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24"/>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sp>
          <p:nvSpPr>
            <p:cNvPr id="522" name="Google Shape;522;p24"/>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06C46">
                <a:alpha val="69019"/>
              </a:srgbClr>
            </a:solidFill>
            <a:ln>
              <a:noFill/>
            </a:ln>
          </p:spPr>
        </p:sp>
        <p:sp>
          <p:nvSpPr>
            <p:cNvPr id="523" name="Google Shape;523;p24"/>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524" name="Google Shape;524;p24"/>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24"/>
            <p:cNvSpPr/>
            <p:nvPr/>
          </p:nvSpPr>
          <p:spPr>
            <a:xfrm>
              <a:off x="0" y="4013200"/>
              <a:ext cx="448733" cy="2844800"/>
            </a:xfrm>
            <a:prstGeom prst="triangle">
              <a:avLst>
                <a:gd fmla="val 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6" name="Google Shape;526;p24"/>
          <p:cNvSpPr/>
          <p:nvPr/>
        </p:nvSpPr>
        <p:spPr>
          <a:xfrm>
            <a:off x="477012" y="480060"/>
            <a:ext cx="8301227" cy="5897880"/>
          </a:xfrm>
          <a:prstGeom prst="rect">
            <a:avLst/>
          </a:prstGeom>
          <a:solidFill>
            <a:srgbClr val="FFFFFF"/>
          </a:solidFill>
          <a:ln>
            <a:noFill/>
          </a:ln>
          <a:effectLst>
            <a:outerShdw blurRad="63500" rotWithShape="0" algn="t" dir="5400000" dist="17780">
              <a:srgbClr val="000000">
                <a:alpha val="419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527" name="Google Shape;527;p24"/>
          <p:cNvPicPr preferRelativeResize="0"/>
          <p:nvPr/>
        </p:nvPicPr>
        <p:blipFill rotWithShape="1">
          <a:blip r:embed="rId3">
            <a:alphaModFix/>
          </a:blip>
          <a:srcRect b="0" l="0" r="0" t="0"/>
          <a:stretch/>
        </p:blipFill>
        <p:spPr>
          <a:xfrm>
            <a:off x="1384004" y="1131994"/>
            <a:ext cx="6488173" cy="459038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1" name="Shape 531"/>
        <p:cNvGrpSpPr/>
        <p:nvPr/>
      </p:nvGrpSpPr>
      <p:grpSpPr>
        <a:xfrm>
          <a:off x="0" y="0"/>
          <a:ext cx="0" cy="0"/>
          <a:chOff x="0" y="0"/>
          <a:chExt cx="0" cy="0"/>
        </a:xfrm>
      </p:grpSpPr>
      <p:grpSp>
        <p:nvGrpSpPr>
          <p:cNvPr id="532" name="Google Shape;532;p25"/>
          <p:cNvGrpSpPr/>
          <p:nvPr/>
        </p:nvGrpSpPr>
        <p:grpSpPr>
          <a:xfrm>
            <a:off x="0" y="-8467"/>
            <a:ext cx="12192000" cy="6866467"/>
            <a:chOff x="0" y="-8467"/>
            <a:chExt cx="12192000" cy="6866467"/>
          </a:xfrm>
        </p:grpSpPr>
        <p:cxnSp>
          <p:nvCxnSpPr>
            <p:cNvPr id="533" name="Google Shape;533;p25"/>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534" name="Google Shape;534;p25"/>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535" name="Google Shape;535;p25"/>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536" name="Google Shape;536;p25"/>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537" name="Google Shape;537;p25"/>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25"/>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sp>
          <p:nvSpPr>
            <p:cNvPr id="539" name="Google Shape;539;p25"/>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06C46">
                <a:alpha val="69019"/>
              </a:srgbClr>
            </a:solidFill>
            <a:ln>
              <a:noFill/>
            </a:ln>
          </p:spPr>
        </p:sp>
        <p:sp>
          <p:nvSpPr>
            <p:cNvPr id="540" name="Google Shape;540;p25"/>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541" name="Google Shape;541;p25"/>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25"/>
            <p:cNvSpPr/>
            <p:nvPr/>
          </p:nvSpPr>
          <p:spPr>
            <a:xfrm rot="10800000">
              <a:off x="0" y="0"/>
              <a:ext cx="842596" cy="5666154"/>
            </a:xfrm>
            <a:prstGeom prst="triangle">
              <a:avLst>
                <a:gd fmla="val 10000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3" name="Google Shape;543;p25"/>
          <p:cNvSpPr txBox="1"/>
          <p:nvPr/>
        </p:nvSpPr>
        <p:spPr>
          <a:xfrm>
            <a:off x="966765" y="4336171"/>
            <a:ext cx="8288032" cy="2007086"/>
          </a:xfrm>
          <a:prstGeom prst="rect">
            <a:avLst/>
          </a:prstGeom>
          <a:noFill/>
          <a:ln>
            <a:noFill/>
          </a:ln>
        </p:spPr>
        <p:txBody>
          <a:bodyPr anchorCtr="0" anchor="b" bIns="45700" lIns="91425" spcFirstLastPara="1" rIns="91425" wrap="square" tIns="45700">
            <a:noAutofit/>
          </a:bodyPr>
          <a:lstStyle/>
          <a:p>
            <a:pPr indent="0" lvl="0" marL="0" marR="0" rtl="0" algn="r">
              <a:lnSpc>
                <a:spcPct val="90000"/>
              </a:lnSpc>
              <a:spcBef>
                <a:spcPts val="0"/>
              </a:spcBef>
              <a:spcAft>
                <a:spcPts val="0"/>
              </a:spcAft>
              <a:buClr>
                <a:srgbClr val="000000"/>
              </a:buClr>
              <a:buSzPts val="2400"/>
              <a:buFont typeface="Arial"/>
              <a:buNone/>
            </a:pPr>
            <a:r>
              <a:rPr b="0" i="0" lang="en-CA" sz="2400" u="none" cap="none" strike="noStrike">
                <a:solidFill>
                  <a:schemeClr val="accent1"/>
                </a:solidFill>
                <a:latin typeface="Corbel"/>
                <a:ea typeface="Corbel"/>
                <a:cs typeface="Corbel"/>
                <a:sym typeface="Corbel"/>
              </a:rPr>
              <a:t>Let’s explore a bit more about the settings </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600"/>
              </a:spcBef>
              <a:spcAft>
                <a:spcPts val="0"/>
              </a:spcAft>
              <a:buClr>
                <a:srgbClr val="000000"/>
              </a:buClr>
              <a:buSzPts val="2400"/>
              <a:buFont typeface="Arial"/>
              <a:buNone/>
            </a:pPr>
            <a:r>
              <a:rPr b="0" i="0" lang="en-CA" sz="2400" u="none" cap="none" strike="noStrike">
                <a:solidFill>
                  <a:schemeClr val="accent1"/>
                </a:solidFill>
                <a:latin typeface="Corbel"/>
                <a:ea typeface="Corbel"/>
                <a:cs typeface="Corbel"/>
                <a:sym typeface="Corbel"/>
              </a:rPr>
              <a:t>and the project participants.</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600"/>
              </a:spcBef>
              <a:spcAft>
                <a:spcPts val="0"/>
              </a:spcAft>
              <a:buClr>
                <a:srgbClr val="000000"/>
              </a:buClr>
              <a:buSzPts val="2400"/>
              <a:buFont typeface="Arial"/>
              <a:buNone/>
            </a:pPr>
            <a:r>
              <a:t/>
            </a:r>
            <a:endParaRPr b="0" i="0" sz="2400" u="none" cap="none" strike="noStrike">
              <a:solidFill>
                <a:schemeClr val="accent1"/>
              </a:solidFill>
              <a:latin typeface="Corbel"/>
              <a:ea typeface="Corbel"/>
              <a:cs typeface="Corbel"/>
              <a:sym typeface="Corbel"/>
            </a:endParaRPr>
          </a:p>
          <a:p>
            <a:pPr indent="0" lvl="0" marL="0" marR="0" rtl="0" algn="r">
              <a:lnSpc>
                <a:spcPct val="90000"/>
              </a:lnSpc>
              <a:spcBef>
                <a:spcPts val="600"/>
              </a:spcBef>
              <a:spcAft>
                <a:spcPts val="0"/>
              </a:spcAft>
              <a:buClr>
                <a:srgbClr val="000000"/>
              </a:buClr>
              <a:buSzPts val="1800"/>
              <a:buFont typeface="Arial"/>
              <a:buNone/>
            </a:pPr>
            <a:r>
              <a:rPr b="0" i="0" lang="en-CA" sz="1800" u="sng" cap="none" strike="noStrike">
                <a:solidFill>
                  <a:schemeClr val="dk1"/>
                </a:solidFill>
                <a:latin typeface="Corbel"/>
                <a:ea typeface="Corbel"/>
                <a:cs typeface="Corbel"/>
                <a:sym typeface="Corbel"/>
                <a:hlinkClick r:id="rId3">
                  <a:extLst>
                    <a:ext uri="{A12FA001-AC4F-418D-AE19-62706E023703}">
                      <ahyp:hlinkClr val="tx"/>
                    </a:ext>
                  </a:extLst>
                </a:hlinkClick>
              </a:rPr>
              <a:t>https://www.youtube.com/channel/UCvwRC-qe2OHyoohjRBRSSdQ/playlists</a:t>
            </a:r>
            <a:endParaRPr b="0" i="0" sz="1800" u="none" cap="none" strike="noStrike">
              <a:solidFill>
                <a:schemeClr val="dk1"/>
              </a:solidFill>
              <a:latin typeface="Corbel"/>
              <a:ea typeface="Corbel"/>
              <a:cs typeface="Corbel"/>
              <a:sym typeface="Corbel"/>
            </a:endParaRPr>
          </a:p>
          <a:p>
            <a:pPr indent="0" lvl="0" marL="0" marR="0" rtl="0" algn="ctr">
              <a:lnSpc>
                <a:spcPct val="90000"/>
              </a:lnSpc>
              <a:spcBef>
                <a:spcPts val="600"/>
              </a:spcBef>
              <a:spcAft>
                <a:spcPts val="0"/>
              </a:spcAft>
              <a:buClr>
                <a:srgbClr val="000000"/>
              </a:buClr>
              <a:buSzPts val="1800"/>
              <a:buFont typeface="Arial"/>
              <a:buNone/>
            </a:pPr>
            <a:r>
              <a:t/>
            </a:r>
            <a:endParaRPr b="0" i="0" sz="1800" u="none" cap="none" strike="noStrike">
              <a:solidFill>
                <a:schemeClr val="accent1"/>
              </a:solidFill>
              <a:latin typeface="Corbel"/>
              <a:ea typeface="Corbel"/>
              <a:cs typeface="Corbel"/>
              <a:sym typeface="Corbel"/>
            </a:endParaRPr>
          </a:p>
        </p:txBody>
      </p:sp>
      <p:pic>
        <p:nvPicPr>
          <p:cNvPr id="544" name="Google Shape;544;p25"/>
          <p:cNvPicPr preferRelativeResize="0"/>
          <p:nvPr/>
        </p:nvPicPr>
        <p:blipFill rotWithShape="1">
          <a:blip r:embed="rId4">
            <a:alphaModFix/>
          </a:blip>
          <a:srcRect b="35174" l="0" r="0" t="6346"/>
          <a:stretch/>
        </p:blipFill>
        <p:spPr>
          <a:xfrm>
            <a:off x="985968" y="609600"/>
            <a:ext cx="8288033" cy="3635025"/>
          </a:xfrm>
          <a:prstGeom prst="rect">
            <a:avLst/>
          </a:prstGeom>
          <a:noFill/>
          <a:ln>
            <a:noFill/>
          </a:ln>
        </p:spPr>
      </p:pic>
      <p:pic>
        <p:nvPicPr>
          <p:cNvPr descr="Clapper board" id="545" name="Google Shape;545;p25"/>
          <p:cNvPicPr preferRelativeResize="0"/>
          <p:nvPr/>
        </p:nvPicPr>
        <p:blipFill rotWithShape="1">
          <a:blip r:embed="rId5">
            <a:alphaModFix/>
          </a:blip>
          <a:srcRect b="0" l="0" r="0" t="0"/>
          <a:stretch/>
        </p:blipFill>
        <p:spPr>
          <a:xfrm>
            <a:off x="1884228" y="5098049"/>
            <a:ext cx="647099" cy="6470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9" name="Shape 549"/>
        <p:cNvGrpSpPr/>
        <p:nvPr/>
      </p:nvGrpSpPr>
      <p:grpSpPr>
        <a:xfrm>
          <a:off x="0" y="0"/>
          <a:ext cx="0" cy="0"/>
          <a:chOff x="0" y="0"/>
          <a:chExt cx="0" cy="0"/>
        </a:xfrm>
      </p:grpSpPr>
      <p:grpSp>
        <p:nvGrpSpPr>
          <p:cNvPr id="550" name="Google Shape;550;p26"/>
          <p:cNvGrpSpPr/>
          <p:nvPr/>
        </p:nvGrpSpPr>
        <p:grpSpPr>
          <a:xfrm>
            <a:off x="0" y="-8467"/>
            <a:ext cx="12192000" cy="6866467"/>
            <a:chOff x="0" y="-8467"/>
            <a:chExt cx="12192000" cy="6866467"/>
          </a:xfrm>
        </p:grpSpPr>
        <p:cxnSp>
          <p:nvCxnSpPr>
            <p:cNvPr id="551" name="Google Shape;551;p26"/>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552" name="Google Shape;552;p26"/>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553" name="Google Shape;553;p26"/>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554" name="Google Shape;554;p26"/>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555" name="Google Shape;555;p26"/>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26"/>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sp>
          <p:nvSpPr>
            <p:cNvPr id="557" name="Google Shape;557;p26"/>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06C46">
                <a:alpha val="69019"/>
              </a:srgbClr>
            </a:solidFill>
            <a:ln>
              <a:noFill/>
            </a:ln>
          </p:spPr>
        </p:sp>
        <p:sp>
          <p:nvSpPr>
            <p:cNvPr id="558" name="Google Shape;558;p26"/>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559" name="Google Shape;559;p26"/>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26"/>
            <p:cNvSpPr/>
            <p:nvPr/>
          </p:nvSpPr>
          <p:spPr>
            <a:xfrm rot="10800000">
              <a:off x="0" y="0"/>
              <a:ext cx="842596" cy="5666154"/>
            </a:xfrm>
            <a:prstGeom prst="triangle">
              <a:avLst>
                <a:gd fmla="val 10000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1" name="Google Shape;561;p26"/>
          <p:cNvSpPr txBox="1"/>
          <p:nvPr/>
        </p:nvSpPr>
        <p:spPr>
          <a:xfrm>
            <a:off x="6108790" y="2232539"/>
            <a:ext cx="3165212" cy="2339460"/>
          </a:xfrm>
          <a:prstGeom prst="rect">
            <a:avLst/>
          </a:prstGeom>
          <a:noFill/>
          <a:ln>
            <a:noFill/>
          </a:ln>
        </p:spPr>
        <p:txBody>
          <a:bodyPr anchorCtr="0" anchor="b" bIns="45700" lIns="91425" spcFirstLastPara="1" rIns="91425" wrap="square" tIns="45700">
            <a:normAutofit/>
          </a:bodyPr>
          <a:lstStyle/>
          <a:p>
            <a:pPr indent="0" lvl="0" marL="0" marR="0" rtl="0" algn="r">
              <a:lnSpc>
                <a:spcPct val="90000"/>
              </a:lnSpc>
              <a:spcBef>
                <a:spcPts val="0"/>
              </a:spcBef>
              <a:spcAft>
                <a:spcPts val="0"/>
              </a:spcAft>
              <a:buClr>
                <a:srgbClr val="000000"/>
              </a:buClr>
              <a:buSzPts val="2100"/>
              <a:buFont typeface="Arial"/>
              <a:buNone/>
            </a:pPr>
            <a:r>
              <a:t/>
            </a:r>
            <a:endParaRPr b="0" i="0" sz="2100" u="none" cap="none" strike="noStrike">
              <a:solidFill>
                <a:schemeClr val="accent1"/>
              </a:solidFill>
              <a:latin typeface="Corbel"/>
              <a:ea typeface="Corbel"/>
              <a:cs typeface="Corbel"/>
              <a:sym typeface="Corbel"/>
            </a:endParaRPr>
          </a:p>
          <a:p>
            <a:pPr indent="0" lvl="0" marL="0" marR="0" rtl="0" algn="r">
              <a:lnSpc>
                <a:spcPct val="90000"/>
              </a:lnSpc>
              <a:spcBef>
                <a:spcPts val="600"/>
              </a:spcBef>
              <a:spcAft>
                <a:spcPts val="0"/>
              </a:spcAft>
              <a:buClr>
                <a:srgbClr val="000000"/>
              </a:buClr>
              <a:buSzPts val="2100"/>
              <a:buFont typeface="Arial"/>
              <a:buNone/>
            </a:pPr>
            <a:r>
              <a:t/>
            </a:r>
            <a:endParaRPr b="0" i="0" sz="2100" u="none" cap="none" strike="noStrike">
              <a:solidFill>
                <a:schemeClr val="accent1"/>
              </a:solidFill>
              <a:latin typeface="Corbel"/>
              <a:ea typeface="Corbel"/>
              <a:cs typeface="Corbel"/>
              <a:sym typeface="Corbel"/>
            </a:endParaRPr>
          </a:p>
          <a:p>
            <a:pPr indent="0" lvl="0" marL="0" marR="0" rtl="0" algn="r">
              <a:lnSpc>
                <a:spcPct val="90000"/>
              </a:lnSpc>
              <a:spcBef>
                <a:spcPts val="600"/>
              </a:spcBef>
              <a:spcAft>
                <a:spcPts val="0"/>
              </a:spcAft>
              <a:buClr>
                <a:srgbClr val="000000"/>
              </a:buClr>
              <a:buSzPts val="2100"/>
              <a:buFont typeface="Arial"/>
              <a:buNone/>
            </a:pPr>
            <a:r>
              <a:rPr b="0" i="0" lang="en-CA" sz="2100" u="none" cap="none" strike="noStrike">
                <a:solidFill>
                  <a:schemeClr val="accent1"/>
                </a:solidFill>
                <a:latin typeface="Corbel"/>
                <a:ea typeface="Corbel"/>
                <a:cs typeface="Corbel"/>
                <a:sym typeface="Corbel"/>
              </a:rPr>
              <a:t>Follow the project!</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600"/>
              </a:spcBef>
              <a:spcAft>
                <a:spcPts val="0"/>
              </a:spcAft>
              <a:buClr>
                <a:srgbClr val="000000"/>
              </a:buClr>
              <a:buSzPts val="2100"/>
              <a:buFont typeface="Arial"/>
              <a:buNone/>
            </a:pPr>
            <a:r>
              <a:rPr b="0" i="0" lang="en-CA" sz="2100" u="none" cap="none" strike="noStrike">
                <a:solidFill>
                  <a:schemeClr val="accent1"/>
                </a:solidFill>
                <a:latin typeface="Corbel"/>
                <a:ea typeface="Corbel"/>
                <a:cs typeface="Corbel"/>
                <a:sym typeface="Corbel"/>
              </a:rPr>
              <a:t>fourstoriesaboutfood.org</a:t>
            </a:r>
            <a:endParaRPr b="0" i="0" sz="2100" u="none" cap="none" strike="noStrike">
              <a:solidFill>
                <a:schemeClr val="accent1"/>
              </a:solidFill>
              <a:latin typeface="Corbel"/>
              <a:ea typeface="Corbel"/>
              <a:cs typeface="Corbel"/>
              <a:sym typeface="Corbel"/>
            </a:endParaRPr>
          </a:p>
          <a:p>
            <a:pPr indent="0" lvl="0" marL="0" marR="0" rtl="0" algn="r">
              <a:lnSpc>
                <a:spcPct val="90000"/>
              </a:lnSpc>
              <a:spcBef>
                <a:spcPts val="600"/>
              </a:spcBef>
              <a:spcAft>
                <a:spcPts val="0"/>
              </a:spcAft>
              <a:buClr>
                <a:srgbClr val="000000"/>
              </a:buClr>
              <a:buSzPts val="2100"/>
              <a:buFont typeface="Arial"/>
              <a:buNone/>
            </a:pPr>
            <a:r>
              <a:rPr b="0" i="0" lang="en-CA" sz="2100" u="none" cap="none" strike="noStrike">
                <a:solidFill>
                  <a:schemeClr val="accent1"/>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600"/>
              </a:spcBef>
              <a:spcAft>
                <a:spcPts val="0"/>
              </a:spcAft>
              <a:buClr>
                <a:srgbClr val="000000"/>
              </a:buClr>
              <a:buSzPts val="2100"/>
              <a:buFont typeface="Arial"/>
              <a:buNone/>
            </a:pPr>
            <a:r>
              <a:t/>
            </a:r>
            <a:endParaRPr b="0" i="0" sz="2100" u="none" cap="none" strike="noStrike">
              <a:solidFill>
                <a:schemeClr val="accent1"/>
              </a:solidFill>
              <a:latin typeface="Corbel"/>
              <a:ea typeface="Corbel"/>
              <a:cs typeface="Corbel"/>
              <a:sym typeface="Corbel"/>
            </a:endParaRPr>
          </a:p>
          <a:p>
            <a:pPr indent="0" lvl="0" marL="0" marR="0" rtl="0" algn="r">
              <a:lnSpc>
                <a:spcPct val="90000"/>
              </a:lnSpc>
              <a:spcBef>
                <a:spcPts val="600"/>
              </a:spcBef>
              <a:spcAft>
                <a:spcPts val="0"/>
              </a:spcAft>
              <a:buClr>
                <a:srgbClr val="000000"/>
              </a:buClr>
              <a:buSzPts val="2100"/>
              <a:buFont typeface="Arial"/>
              <a:buNone/>
            </a:pPr>
            <a:r>
              <a:t/>
            </a:r>
            <a:endParaRPr b="0" i="0" sz="2100" u="none" cap="none" strike="noStrike">
              <a:solidFill>
                <a:schemeClr val="accent1"/>
              </a:solidFill>
              <a:latin typeface="Corbel"/>
              <a:ea typeface="Corbel"/>
              <a:cs typeface="Corbel"/>
              <a:sym typeface="Corbel"/>
            </a:endParaRPr>
          </a:p>
          <a:p>
            <a:pPr indent="0" lvl="0" marL="0" marR="0" rtl="0" algn="r">
              <a:lnSpc>
                <a:spcPct val="90000"/>
              </a:lnSpc>
              <a:spcBef>
                <a:spcPts val="600"/>
              </a:spcBef>
              <a:spcAft>
                <a:spcPts val="0"/>
              </a:spcAft>
              <a:buClr>
                <a:srgbClr val="000000"/>
              </a:buClr>
              <a:buSzPts val="2100"/>
              <a:buFont typeface="Arial"/>
              <a:buNone/>
            </a:pPr>
            <a:r>
              <a:t/>
            </a:r>
            <a:endParaRPr b="0" i="0" sz="2100" u="none" cap="none" strike="noStrike">
              <a:solidFill>
                <a:schemeClr val="accent1"/>
              </a:solidFill>
              <a:latin typeface="Corbel"/>
              <a:ea typeface="Corbel"/>
              <a:cs typeface="Corbel"/>
              <a:sym typeface="Corbel"/>
            </a:endParaRPr>
          </a:p>
        </p:txBody>
      </p:sp>
      <p:pic>
        <p:nvPicPr>
          <p:cNvPr id="562" name="Google Shape;562;p26"/>
          <p:cNvPicPr preferRelativeResize="0"/>
          <p:nvPr/>
        </p:nvPicPr>
        <p:blipFill rotWithShape="1">
          <a:blip r:embed="rId3">
            <a:alphaModFix/>
          </a:blip>
          <a:srcRect b="-2" l="16680" r="19588" t="0"/>
          <a:stretch/>
        </p:blipFill>
        <p:spPr>
          <a:xfrm>
            <a:off x="2957361" y="10"/>
            <a:ext cx="3151431" cy="3437494"/>
          </a:xfrm>
          <a:custGeom>
            <a:rect b="b" l="l" r="r" t="t"/>
            <a:pathLst>
              <a:path extrusionOk="0" h="3437504" w="3151431">
                <a:moveTo>
                  <a:pt x="514552" y="0"/>
                </a:moveTo>
                <a:lnTo>
                  <a:pt x="2008047" y="0"/>
                </a:lnTo>
                <a:lnTo>
                  <a:pt x="2008047" y="1"/>
                </a:lnTo>
                <a:lnTo>
                  <a:pt x="3151431" y="1"/>
                </a:lnTo>
                <a:lnTo>
                  <a:pt x="2637972" y="3437504"/>
                </a:lnTo>
                <a:lnTo>
                  <a:pt x="0" y="3437504"/>
                </a:lnTo>
                <a:close/>
              </a:path>
            </a:pathLst>
          </a:custGeom>
          <a:noFill/>
          <a:ln>
            <a:noFill/>
          </a:ln>
        </p:spPr>
      </p:pic>
      <p:pic>
        <p:nvPicPr>
          <p:cNvPr id="563" name="Google Shape;563;p26"/>
          <p:cNvPicPr preferRelativeResize="0"/>
          <p:nvPr/>
        </p:nvPicPr>
        <p:blipFill rotWithShape="1">
          <a:blip r:embed="rId4">
            <a:alphaModFix/>
          </a:blip>
          <a:srcRect b="-1" l="34357" r="40183" t="0"/>
          <a:stretch/>
        </p:blipFill>
        <p:spPr>
          <a:xfrm>
            <a:off x="319203" y="10"/>
            <a:ext cx="3153384" cy="3437494"/>
          </a:xfrm>
          <a:custGeom>
            <a:rect b="b" l="l" r="r" t="t"/>
            <a:pathLst>
              <a:path extrusionOk="0" h="3437504" w="3153384">
                <a:moveTo>
                  <a:pt x="511180" y="0"/>
                </a:moveTo>
                <a:lnTo>
                  <a:pt x="3153384" y="0"/>
                </a:lnTo>
                <a:lnTo>
                  <a:pt x="2638832" y="3437504"/>
                </a:lnTo>
                <a:lnTo>
                  <a:pt x="0" y="3437504"/>
                </a:lnTo>
                <a:close/>
              </a:path>
            </a:pathLst>
          </a:custGeom>
          <a:noFill/>
          <a:ln>
            <a:noFill/>
          </a:ln>
        </p:spPr>
      </p:pic>
      <p:pic>
        <p:nvPicPr>
          <p:cNvPr id="564" name="Google Shape;564;p26"/>
          <p:cNvPicPr preferRelativeResize="0"/>
          <p:nvPr/>
        </p:nvPicPr>
        <p:blipFill rotWithShape="1">
          <a:blip r:embed="rId5">
            <a:alphaModFix/>
          </a:blip>
          <a:srcRect b="-1" l="13565" r="0" t="0"/>
          <a:stretch/>
        </p:blipFill>
        <p:spPr>
          <a:xfrm>
            <a:off x="1" y="3437504"/>
            <a:ext cx="2956476" cy="3420496"/>
          </a:xfrm>
          <a:custGeom>
            <a:rect b="b" l="l" r="r" t="t"/>
            <a:pathLst>
              <a:path extrusionOk="0" h="3420496" w="2956476">
                <a:moveTo>
                  <a:pt x="319202" y="0"/>
                </a:moveTo>
                <a:lnTo>
                  <a:pt x="2956476" y="0"/>
                </a:lnTo>
                <a:lnTo>
                  <a:pt x="2444471" y="3420496"/>
                </a:lnTo>
                <a:lnTo>
                  <a:pt x="0" y="3420496"/>
                </a:lnTo>
                <a:lnTo>
                  <a:pt x="0" y="2146516"/>
                </a:lnTo>
                <a:close/>
              </a:path>
            </a:pathLst>
          </a:custGeom>
          <a:noFill/>
          <a:ln>
            <a:noFill/>
          </a:ln>
        </p:spPr>
      </p:pic>
      <p:pic>
        <p:nvPicPr>
          <p:cNvPr id="565" name="Google Shape;565;p26"/>
          <p:cNvPicPr preferRelativeResize="0"/>
          <p:nvPr/>
        </p:nvPicPr>
        <p:blipFill rotWithShape="1">
          <a:blip r:embed="rId6">
            <a:alphaModFix/>
          </a:blip>
          <a:srcRect b="-1" l="3638" r="4223" t="0"/>
          <a:stretch/>
        </p:blipFill>
        <p:spPr>
          <a:xfrm>
            <a:off x="2737390" y="3437504"/>
            <a:ext cx="3151535" cy="3420496"/>
          </a:xfrm>
          <a:custGeom>
            <a:rect b="b" l="l" r="r" t="t"/>
            <a:pathLst>
              <a:path extrusionOk="0" h="3420496" w="3151535">
                <a:moveTo>
                  <a:pt x="512005" y="0"/>
                </a:moveTo>
                <a:lnTo>
                  <a:pt x="3151535" y="0"/>
                </a:lnTo>
                <a:lnTo>
                  <a:pt x="2640616" y="3420496"/>
                </a:lnTo>
                <a:lnTo>
                  <a:pt x="0" y="3420496"/>
                </a:lnTo>
                <a:close/>
              </a:path>
            </a:pathLst>
          </a:custGeom>
          <a:noFill/>
          <a:ln>
            <a:noFill/>
          </a:ln>
        </p:spPr>
      </p:pic>
      <p:cxnSp>
        <p:nvCxnSpPr>
          <p:cNvPr id="566" name="Google Shape;566;p26"/>
          <p:cNvCxnSpPr/>
          <p:nvPr/>
        </p:nvCxnSpPr>
        <p:spPr>
          <a:xfrm>
            <a:off x="319203" y="3437504"/>
            <a:ext cx="5276131" cy="0"/>
          </a:xfrm>
          <a:prstGeom prst="straightConnector1">
            <a:avLst/>
          </a:prstGeom>
          <a:noFill/>
          <a:ln cap="rnd" cmpd="sng" w="12700">
            <a:solidFill>
              <a:schemeClr val="lt1"/>
            </a:solidFill>
            <a:prstDash val="solid"/>
            <a:round/>
            <a:headEnd len="sm" w="sm" type="none"/>
            <a:tailEnd len="sm" w="sm" type="none"/>
          </a:ln>
        </p:spPr>
      </p:cxnSp>
      <p:cxnSp>
        <p:nvCxnSpPr>
          <p:cNvPr id="567" name="Google Shape;567;p26"/>
          <p:cNvCxnSpPr/>
          <p:nvPr/>
        </p:nvCxnSpPr>
        <p:spPr>
          <a:xfrm flipH="1" rot="10800000">
            <a:off x="2444472" y="0"/>
            <a:ext cx="1028115" cy="6858000"/>
          </a:xfrm>
          <a:prstGeom prst="straightConnector1">
            <a:avLst/>
          </a:prstGeom>
          <a:noFill/>
          <a:ln cap="rnd" cmpd="sng" w="12700">
            <a:solidFill>
              <a:schemeClr val="lt1"/>
            </a:solidFill>
            <a:prstDash val="solid"/>
            <a:round/>
            <a:headEnd len="sm" w="sm" type="none"/>
            <a:tailEnd len="sm" w="sm" type="non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1" name="Shape 571"/>
        <p:cNvGrpSpPr/>
        <p:nvPr/>
      </p:nvGrpSpPr>
      <p:grpSpPr>
        <a:xfrm>
          <a:off x="0" y="0"/>
          <a:ext cx="0" cy="0"/>
          <a:chOff x="0" y="0"/>
          <a:chExt cx="0" cy="0"/>
        </a:xfrm>
      </p:grpSpPr>
      <p:sp>
        <p:nvSpPr>
          <p:cNvPr id="572" name="Google Shape;572;p27"/>
          <p:cNvSpPr/>
          <p:nvPr/>
        </p:nvSpPr>
        <p:spPr>
          <a:xfrm>
            <a:off x="0" y="0"/>
            <a:ext cx="12188952"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573" name="Google Shape;573;p27"/>
          <p:cNvGrpSpPr/>
          <p:nvPr/>
        </p:nvGrpSpPr>
        <p:grpSpPr>
          <a:xfrm>
            <a:off x="0" y="-8467"/>
            <a:ext cx="12192000" cy="6866467"/>
            <a:chOff x="0" y="-8467"/>
            <a:chExt cx="12192000" cy="6866467"/>
          </a:xfrm>
        </p:grpSpPr>
        <p:cxnSp>
          <p:nvCxnSpPr>
            <p:cNvPr id="574" name="Google Shape;574;p27"/>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575" name="Google Shape;575;p27"/>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576" name="Google Shape;576;p27"/>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577" name="Google Shape;577;p27"/>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27"/>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sp>
          <p:nvSpPr>
            <p:cNvPr id="579" name="Google Shape;579;p27"/>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06C46">
                <a:alpha val="69019"/>
              </a:srgbClr>
            </a:solidFill>
            <a:ln>
              <a:noFill/>
            </a:ln>
          </p:spPr>
        </p:sp>
        <p:sp>
          <p:nvSpPr>
            <p:cNvPr id="580" name="Google Shape;580;p27"/>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581" name="Google Shape;581;p27"/>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27"/>
            <p:cNvSpPr/>
            <p:nvPr/>
          </p:nvSpPr>
          <p:spPr>
            <a:xfrm>
              <a:off x="0" y="4013200"/>
              <a:ext cx="448733" cy="2844800"/>
            </a:xfrm>
            <a:prstGeom prst="triangle">
              <a:avLst>
                <a:gd fmla="val 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83" name="Google Shape;583;p27"/>
          <p:cNvSpPr/>
          <p:nvPr/>
        </p:nvSpPr>
        <p:spPr>
          <a:xfrm>
            <a:off x="477012" y="480060"/>
            <a:ext cx="11237976" cy="5897880"/>
          </a:xfrm>
          <a:prstGeom prst="rect">
            <a:avLst/>
          </a:prstGeom>
          <a:solidFill>
            <a:srgbClr val="FFFFFF"/>
          </a:solidFill>
          <a:ln>
            <a:noFill/>
          </a:ln>
          <a:effectLst>
            <a:outerShdw blurRad="63500" rotWithShape="0" algn="t" dir="5400000" dist="17780">
              <a:srgbClr val="000000">
                <a:alpha val="419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584" name="Google Shape;584;p27"/>
          <p:cNvPicPr preferRelativeResize="0"/>
          <p:nvPr/>
        </p:nvPicPr>
        <p:blipFill rotWithShape="1">
          <a:blip r:embed="rId3">
            <a:alphaModFix/>
          </a:blip>
          <a:srcRect b="0" l="0" r="0" t="0"/>
          <a:stretch/>
        </p:blipFill>
        <p:spPr>
          <a:xfrm>
            <a:off x="584725" y="2029700"/>
            <a:ext cx="11019502" cy="30593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7" name="Shape 197"/>
        <p:cNvGrpSpPr/>
        <p:nvPr/>
      </p:nvGrpSpPr>
      <p:grpSpPr>
        <a:xfrm>
          <a:off x="0" y="0"/>
          <a:ext cx="0" cy="0"/>
          <a:chOff x="0" y="0"/>
          <a:chExt cx="0" cy="0"/>
        </a:xfrm>
      </p:grpSpPr>
      <p:grpSp>
        <p:nvGrpSpPr>
          <p:cNvPr id="198" name="Google Shape;198;p3"/>
          <p:cNvGrpSpPr/>
          <p:nvPr/>
        </p:nvGrpSpPr>
        <p:grpSpPr>
          <a:xfrm>
            <a:off x="0" y="-8467"/>
            <a:ext cx="12192000" cy="6866467"/>
            <a:chOff x="0" y="-8467"/>
            <a:chExt cx="12192000" cy="6866467"/>
          </a:xfrm>
        </p:grpSpPr>
        <p:cxnSp>
          <p:nvCxnSpPr>
            <p:cNvPr id="199" name="Google Shape;199;p3"/>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00" name="Google Shape;200;p3"/>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01" name="Google Shape;201;p3"/>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202" name="Google Shape;202;p3"/>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03" name="Google Shape;203;p3"/>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3"/>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sp>
          <p:nvSpPr>
            <p:cNvPr id="205" name="Google Shape;205;p3"/>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06C46">
                <a:alpha val="69019"/>
              </a:srgbClr>
            </a:solidFill>
            <a:ln>
              <a:noFill/>
            </a:ln>
          </p:spPr>
        </p:sp>
        <p:sp>
          <p:nvSpPr>
            <p:cNvPr id="206" name="Google Shape;206;p3"/>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207" name="Google Shape;207;p3"/>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3"/>
            <p:cNvSpPr/>
            <p:nvPr/>
          </p:nvSpPr>
          <p:spPr>
            <a:xfrm rot="10800000">
              <a:off x="0" y="0"/>
              <a:ext cx="842596" cy="5666154"/>
            </a:xfrm>
            <a:prstGeom prst="triangle">
              <a:avLst>
                <a:gd fmla="val 10000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09" name="Google Shape;209;p3"/>
          <p:cNvPicPr preferRelativeResize="0"/>
          <p:nvPr/>
        </p:nvPicPr>
        <p:blipFill rotWithShape="1">
          <a:blip r:embed="rId3">
            <a:alphaModFix/>
          </a:blip>
          <a:srcRect b="9091" l="0" r="21239" t="0"/>
          <a:stretch/>
        </p:blipFill>
        <p:spPr>
          <a:xfrm>
            <a:off x="4269854" y="-1"/>
            <a:ext cx="7922146" cy="6858001"/>
          </a:xfrm>
          <a:custGeom>
            <a:rect b="b" l="l" r="r" t="t"/>
            <a:pathLst>
              <a:path extrusionOk="0" h="6858001" w="7922146">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ln>
            <a:noFill/>
          </a:ln>
        </p:spPr>
      </p:pic>
      <p:sp>
        <p:nvSpPr>
          <p:cNvPr id="210" name="Google Shape;210;p3"/>
          <p:cNvSpPr txBox="1"/>
          <p:nvPr/>
        </p:nvSpPr>
        <p:spPr>
          <a:xfrm>
            <a:off x="182037" y="827214"/>
            <a:ext cx="5138518" cy="4125786"/>
          </a:xfrm>
          <a:prstGeom prst="rect">
            <a:avLst/>
          </a:prstGeom>
          <a:noFill/>
          <a:ln>
            <a:noFill/>
          </a:ln>
        </p:spPr>
        <p:txBody>
          <a:bodyPr anchorCtr="0" anchor="b" bIns="45700" lIns="91425" spcFirstLastPara="1" rIns="91425" wrap="square" tIns="45700">
            <a:normAutofit/>
          </a:bodyPr>
          <a:lstStyle/>
          <a:p>
            <a:pPr indent="0" lvl="0" marL="0" marR="0" rtl="0" algn="r">
              <a:lnSpc>
                <a:spcPct val="90000"/>
              </a:lnSpc>
              <a:spcBef>
                <a:spcPts val="0"/>
              </a:spcBef>
              <a:spcAft>
                <a:spcPts val="0"/>
              </a:spcAft>
              <a:buClr>
                <a:srgbClr val="000000"/>
              </a:buClr>
              <a:buSzPts val="3700"/>
              <a:buFont typeface="Arial"/>
              <a:buNone/>
            </a:pPr>
            <a:r>
              <a:rPr b="0" i="0" lang="en-CA" sz="3700" u="none" cap="none" strike="noStrike">
                <a:solidFill>
                  <a:schemeClr val="accent1"/>
                </a:solidFill>
                <a:latin typeface="Corbel"/>
                <a:ea typeface="Corbel"/>
                <a:cs typeface="Corbel"/>
                <a:sym typeface="Corbel"/>
              </a:rPr>
              <a:t>Let’s learn about where the project participants come from </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600"/>
              </a:spcBef>
              <a:spcAft>
                <a:spcPts val="0"/>
              </a:spcAft>
              <a:buClr>
                <a:srgbClr val="000000"/>
              </a:buClr>
              <a:buSzPts val="3700"/>
              <a:buFont typeface="Arial"/>
              <a:buNone/>
            </a:pPr>
            <a:r>
              <a:rPr b="0" i="0" lang="en-CA" sz="3700" u="none" cap="none" strike="noStrike">
                <a:solidFill>
                  <a:schemeClr val="accent1"/>
                </a:solidFill>
                <a:latin typeface="Corbel"/>
                <a:ea typeface="Corbel"/>
                <a:cs typeface="Corbel"/>
                <a:sym typeface="Corbel"/>
              </a:rPr>
              <a:t>and who they are.</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600"/>
              </a:spcBef>
              <a:spcAft>
                <a:spcPts val="0"/>
              </a:spcAft>
              <a:buClr>
                <a:srgbClr val="000000"/>
              </a:buClr>
              <a:buSzPts val="3700"/>
              <a:buFont typeface="Arial"/>
              <a:buNone/>
            </a:pPr>
            <a:r>
              <a:t/>
            </a:r>
            <a:endParaRPr b="0" i="0" sz="3700" u="none" cap="none" strike="noStrike">
              <a:solidFill>
                <a:schemeClr val="accent1"/>
              </a:solidFill>
              <a:latin typeface="Corbel"/>
              <a:ea typeface="Corbel"/>
              <a:cs typeface="Corbel"/>
              <a:sym typeface="Corbel"/>
            </a:endParaRPr>
          </a:p>
        </p:txBody>
      </p:sp>
      <p:cxnSp>
        <p:nvCxnSpPr>
          <p:cNvPr id="211" name="Google Shape;211;p3"/>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12" name="Google Shape;212;p3"/>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13" name="Google Shape;213;p3"/>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214" name="Google Shape;214;p3"/>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15" name="Google Shape;215;p3"/>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3"/>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45882"/>
            </a:srgbClr>
          </a:solidFill>
          <a:ln>
            <a:noFill/>
          </a:ln>
        </p:spPr>
      </p:sp>
      <p:sp>
        <p:nvSpPr>
          <p:cNvPr id="217" name="Google Shape;217;p3"/>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06C46">
              <a:alpha val="69019"/>
            </a:srgbClr>
          </a:solidFill>
          <a:ln>
            <a:noFill/>
          </a:ln>
        </p:spPr>
      </p:sp>
      <p:sp>
        <p:nvSpPr>
          <p:cNvPr id="218" name="Google Shape;218;p3"/>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219" name="Google Shape;219;p3"/>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Corbel"/>
              <a:buNone/>
            </a:pPr>
            <a:r>
              <a:rPr lang="en-CA"/>
              <a:t>The Four Settings:</a:t>
            </a:r>
            <a:endParaRPr/>
          </a:p>
        </p:txBody>
      </p:sp>
      <p:sp>
        <p:nvSpPr>
          <p:cNvPr id="225" name="Google Shape;225;p4"/>
          <p:cNvSpPr txBox="1"/>
          <p:nvPr>
            <p:ph idx="1" type="body"/>
          </p:nvPr>
        </p:nvSpPr>
        <p:spPr>
          <a:xfrm>
            <a:off x="677334" y="2301489"/>
            <a:ext cx="4184100" cy="3880800"/>
          </a:xfrm>
          <a:prstGeom prst="rect">
            <a:avLst/>
          </a:prstGeom>
          <a:noFill/>
          <a:ln>
            <a:noFill/>
          </a:ln>
        </p:spPr>
        <p:txBody>
          <a:bodyPr anchorCtr="0" anchor="t" bIns="45700" lIns="91425" spcFirstLastPara="1" rIns="91425" wrap="square" tIns="45700">
            <a:normAutofit/>
          </a:bodyPr>
          <a:lstStyle/>
          <a:p>
            <a:pPr indent="-368300" lvl="0" marL="342900" rtl="0" algn="l">
              <a:lnSpc>
                <a:spcPct val="100000"/>
              </a:lnSpc>
              <a:spcBef>
                <a:spcPts val="0"/>
              </a:spcBef>
              <a:spcAft>
                <a:spcPts val="0"/>
              </a:spcAft>
              <a:buSzPts val="1840"/>
              <a:buChar char="►"/>
            </a:pPr>
            <a:r>
              <a:rPr b="1" lang="en-CA" sz="2200">
                <a:latin typeface="Calibri"/>
                <a:ea typeface="Calibri"/>
                <a:cs typeface="Calibri"/>
                <a:sym typeface="Calibri"/>
              </a:rPr>
              <a:t>Indigenous Canada: </a:t>
            </a:r>
            <a:r>
              <a:rPr lang="en-CA" sz="2200">
                <a:latin typeface="Calibri"/>
                <a:ea typeface="Calibri"/>
                <a:cs typeface="Calibri"/>
                <a:sym typeface="Calibri"/>
              </a:rPr>
              <a:t>T’Sou-ke Nation in Vancouver Island (Sooke), BC</a:t>
            </a:r>
            <a:br>
              <a:rPr lang="en-CA" sz="2200">
                <a:latin typeface="Calibri"/>
                <a:ea typeface="Calibri"/>
                <a:cs typeface="Calibri"/>
                <a:sym typeface="Calibri"/>
              </a:rPr>
            </a:br>
            <a:endParaRPr sz="2200">
              <a:latin typeface="Calibri"/>
              <a:ea typeface="Calibri"/>
              <a:cs typeface="Calibri"/>
              <a:sym typeface="Calibri"/>
            </a:endParaRPr>
          </a:p>
          <a:p>
            <a:pPr indent="0" lvl="0" marL="457200" rtl="0" algn="l">
              <a:lnSpc>
                <a:spcPct val="100000"/>
              </a:lnSpc>
              <a:spcBef>
                <a:spcPts val="0"/>
              </a:spcBef>
              <a:spcAft>
                <a:spcPts val="0"/>
              </a:spcAft>
              <a:buNone/>
            </a:pPr>
            <a:r>
              <a:t/>
            </a:r>
            <a:endParaRPr sz="2200">
              <a:latin typeface="Calibri"/>
              <a:ea typeface="Calibri"/>
              <a:cs typeface="Calibri"/>
              <a:sym typeface="Calibri"/>
            </a:endParaRPr>
          </a:p>
          <a:p>
            <a:pPr indent="-368300" lvl="0" marL="342900" rtl="0" algn="l">
              <a:lnSpc>
                <a:spcPct val="100000"/>
              </a:lnSpc>
              <a:spcBef>
                <a:spcPts val="1000"/>
              </a:spcBef>
              <a:spcAft>
                <a:spcPts val="0"/>
              </a:spcAft>
              <a:buSzPts val="1840"/>
              <a:buChar char="►"/>
            </a:pPr>
            <a:r>
              <a:rPr b="1" lang="en-CA" sz="2200">
                <a:latin typeface="Calibri"/>
                <a:ea typeface="Calibri"/>
                <a:cs typeface="Calibri"/>
                <a:sym typeface="Calibri"/>
              </a:rPr>
              <a:t>Indigenous</a:t>
            </a:r>
            <a:r>
              <a:rPr lang="en-CA" sz="2200">
                <a:latin typeface="Calibri"/>
                <a:ea typeface="Calibri"/>
                <a:cs typeface="Calibri"/>
                <a:sym typeface="Calibri"/>
              </a:rPr>
              <a:t> </a:t>
            </a:r>
            <a:r>
              <a:rPr b="1" lang="en-CA" sz="2200">
                <a:latin typeface="Calibri"/>
                <a:ea typeface="Calibri"/>
                <a:cs typeface="Calibri"/>
                <a:sym typeface="Calibri"/>
              </a:rPr>
              <a:t>Colombia</a:t>
            </a:r>
            <a:r>
              <a:rPr lang="en-CA" sz="2200">
                <a:latin typeface="Calibri"/>
                <a:ea typeface="Calibri"/>
                <a:cs typeface="Calibri"/>
                <a:sym typeface="Calibri"/>
              </a:rPr>
              <a:t>: Wayuu Indigenous people in La Guajira, Colombia</a:t>
            </a:r>
            <a:endParaRPr sz="2200"/>
          </a:p>
          <a:p>
            <a:pPr indent="-251459" lvl="0" marL="342900" rtl="0" algn="l">
              <a:lnSpc>
                <a:spcPct val="100000"/>
              </a:lnSpc>
              <a:spcBef>
                <a:spcPts val="1000"/>
              </a:spcBef>
              <a:spcAft>
                <a:spcPts val="0"/>
              </a:spcAft>
              <a:buSzPts val="1440"/>
              <a:buNone/>
            </a:pPr>
            <a:r>
              <a:t/>
            </a:r>
            <a:endParaRPr b="1">
              <a:latin typeface="Calibri"/>
              <a:ea typeface="Calibri"/>
              <a:cs typeface="Calibri"/>
              <a:sym typeface="Calibri"/>
            </a:endParaRPr>
          </a:p>
          <a:p>
            <a:pPr indent="-251459" lvl="0" marL="342900" rtl="0" algn="l">
              <a:lnSpc>
                <a:spcPct val="100000"/>
              </a:lnSpc>
              <a:spcBef>
                <a:spcPts val="1000"/>
              </a:spcBef>
              <a:spcAft>
                <a:spcPts val="0"/>
              </a:spcAft>
              <a:buSzPts val="1440"/>
              <a:buNone/>
            </a:pPr>
            <a:r>
              <a:t/>
            </a:r>
            <a:endParaRPr/>
          </a:p>
        </p:txBody>
      </p:sp>
      <p:sp>
        <p:nvSpPr>
          <p:cNvPr id="226" name="Google Shape;226;p4"/>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p>
            <a:pPr indent="-368300" lvl="0" marL="342900" rtl="0" algn="l">
              <a:lnSpc>
                <a:spcPct val="100000"/>
              </a:lnSpc>
              <a:spcBef>
                <a:spcPts val="0"/>
              </a:spcBef>
              <a:spcAft>
                <a:spcPts val="0"/>
              </a:spcAft>
              <a:buSzPts val="1840"/>
              <a:buChar char="►"/>
            </a:pPr>
            <a:r>
              <a:rPr b="1" lang="en-CA" sz="2200">
                <a:latin typeface="Calibri"/>
                <a:ea typeface="Calibri"/>
                <a:cs typeface="Calibri"/>
                <a:sym typeface="Calibri"/>
              </a:rPr>
              <a:t>Jordan</a:t>
            </a:r>
            <a:r>
              <a:rPr lang="en-CA" sz="2200">
                <a:latin typeface="Calibri"/>
                <a:ea typeface="Calibri"/>
                <a:cs typeface="Calibri"/>
                <a:sym typeface="Calibri"/>
              </a:rPr>
              <a:t>: Palestinian refugee community in Baqa’a Camp; Syrian refugees and low-income Jordanians, in Irbid</a:t>
            </a:r>
            <a:endParaRPr sz="2200"/>
          </a:p>
          <a:p>
            <a:pPr indent="-251459" lvl="0" marL="342900" rtl="0" algn="l">
              <a:lnSpc>
                <a:spcPct val="100000"/>
              </a:lnSpc>
              <a:spcBef>
                <a:spcPts val="1000"/>
              </a:spcBef>
              <a:spcAft>
                <a:spcPts val="0"/>
              </a:spcAft>
              <a:buSzPts val="1440"/>
              <a:buNone/>
            </a:pPr>
            <a:r>
              <a:t/>
            </a:r>
            <a:endParaRPr b="1" sz="2200">
              <a:latin typeface="Calibri"/>
              <a:ea typeface="Calibri"/>
              <a:cs typeface="Calibri"/>
              <a:sym typeface="Calibri"/>
            </a:endParaRPr>
          </a:p>
          <a:p>
            <a:pPr indent="-368300" lvl="0" marL="342900" rtl="0" algn="l">
              <a:lnSpc>
                <a:spcPct val="100000"/>
              </a:lnSpc>
              <a:spcBef>
                <a:spcPts val="1000"/>
              </a:spcBef>
              <a:spcAft>
                <a:spcPts val="0"/>
              </a:spcAft>
              <a:buSzPts val="1840"/>
              <a:buChar char="►"/>
            </a:pPr>
            <a:r>
              <a:rPr b="1" lang="en-CA" sz="2200">
                <a:latin typeface="Calibri"/>
                <a:ea typeface="Calibri"/>
                <a:cs typeface="Calibri"/>
                <a:sym typeface="Calibri"/>
              </a:rPr>
              <a:t>South Africa</a:t>
            </a:r>
            <a:r>
              <a:rPr lang="en-CA" sz="2200">
                <a:latin typeface="Calibri"/>
                <a:ea typeface="Calibri"/>
                <a:cs typeface="Calibri"/>
                <a:sym typeface="Calibri"/>
              </a:rPr>
              <a:t>: urban farmers in Hillbrow, Johannesburg; rural farmers in N’wamitwa </a:t>
            </a:r>
            <a:endParaRPr sz="2200">
              <a:solidFill>
                <a:schemeClr val="accent1"/>
              </a:solidFill>
            </a:endParaRPr>
          </a:p>
          <a:p>
            <a:pPr indent="-251459" lvl="0" marL="342900" rtl="0" algn="l">
              <a:lnSpc>
                <a:spcPct val="100000"/>
              </a:lnSpc>
              <a:spcBef>
                <a:spcPts val="1000"/>
              </a:spcBef>
              <a:spcAft>
                <a:spcPts val="0"/>
              </a:spcAft>
              <a:buSzPts val="144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5"/>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Calibri"/>
              <a:buNone/>
            </a:pPr>
            <a:r>
              <a:rPr b="1" lang="en-CA" sz="3600">
                <a:latin typeface="Calibri"/>
                <a:ea typeface="Calibri"/>
                <a:cs typeface="Calibri"/>
                <a:sym typeface="Calibri"/>
              </a:rPr>
              <a:t>Indigenous Canada: </a:t>
            </a:r>
            <a:r>
              <a:rPr lang="en-CA" sz="3600">
                <a:latin typeface="Calibri"/>
                <a:ea typeface="Calibri"/>
                <a:cs typeface="Calibri"/>
                <a:sym typeface="Calibri"/>
              </a:rPr>
              <a:t>T’Sou-ke Nation in Vancouver Island (Sooke), BC</a:t>
            </a:r>
            <a:r>
              <a:rPr lang="en-CA" sz="3600"/>
              <a:t>    </a:t>
            </a:r>
            <a:br>
              <a:rPr lang="en-CA" sz="3600"/>
            </a:br>
            <a:endParaRPr sz="3600"/>
          </a:p>
        </p:txBody>
      </p:sp>
      <p:sp>
        <p:nvSpPr>
          <p:cNvPr id="232" name="Google Shape;232;p5"/>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36" name="Shape 236"/>
        <p:cNvGrpSpPr/>
        <p:nvPr/>
      </p:nvGrpSpPr>
      <p:grpSpPr>
        <a:xfrm>
          <a:off x="0" y="0"/>
          <a:ext cx="0" cy="0"/>
          <a:chOff x="0" y="0"/>
          <a:chExt cx="0" cy="0"/>
        </a:xfrm>
      </p:grpSpPr>
      <p:grpSp>
        <p:nvGrpSpPr>
          <p:cNvPr id="237" name="Google Shape;237;p6"/>
          <p:cNvGrpSpPr/>
          <p:nvPr/>
        </p:nvGrpSpPr>
        <p:grpSpPr>
          <a:xfrm>
            <a:off x="0" y="-8467"/>
            <a:ext cx="12192000" cy="6866467"/>
            <a:chOff x="0" y="-8467"/>
            <a:chExt cx="12192000" cy="6866467"/>
          </a:xfrm>
        </p:grpSpPr>
        <p:cxnSp>
          <p:nvCxnSpPr>
            <p:cNvPr id="238" name="Google Shape;238;p6"/>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39" name="Google Shape;239;p6"/>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40" name="Google Shape;240;p6"/>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241" name="Google Shape;241;p6"/>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42" name="Google Shape;242;p6"/>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6"/>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sp>
          <p:nvSpPr>
            <p:cNvPr id="244" name="Google Shape;244;p6"/>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06C46">
                <a:alpha val="69019"/>
              </a:srgbClr>
            </a:solidFill>
            <a:ln>
              <a:noFill/>
            </a:ln>
          </p:spPr>
        </p:sp>
        <p:sp>
          <p:nvSpPr>
            <p:cNvPr id="245" name="Google Shape;245;p6"/>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246" name="Google Shape;246;p6"/>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6"/>
            <p:cNvSpPr/>
            <p:nvPr/>
          </p:nvSpPr>
          <p:spPr>
            <a:xfrm rot="10800000">
              <a:off x="0" y="0"/>
              <a:ext cx="842596" cy="5666154"/>
            </a:xfrm>
            <a:prstGeom prst="triangle">
              <a:avLst>
                <a:gd fmla="val 10000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8" name="Google Shape;248;p6"/>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249" name="Google Shape;249;p6"/>
          <p:cNvGrpSpPr/>
          <p:nvPr/>
        </p:nvGrpSpPr>
        <p:grpSpPr>
          <a:xfrm>
            <a:off x="0" y="-8467"/>
            <a:ext cx="12192000" cy="6866467"/>
            <a:chOff x="0" y="-8467"/>
            <a:chExt cx="12192000" cy="6866467"/>
          </a:xfrm>
        </p:grpSpPr>
        <p:cxnSp>
          <p:nvCxnSpPr>
            <p:cNvPr id="250" name="Google Shape;250;p6"/>
            <p:cNvCxnSpPr/>
            <p:nvPr/>
          </p:nvCxnSpPr>
          <p:spPr>
            <a:xfrm flipH="1">
              <a:off x="7425267" y="3681413"/>
              <a:ext cx="4763558" cy="3176587"/>
            </a:xfrm>
            <a:prstGeom prst="straightConnector1">
              <a:avLst/>
            </a:prstGeom>
            <a:noFill/>
            <a:ln cap="flat" cmpd="sng" w="9525">
              <a:solidFill>
                <a:srgbClr val="FFFFFF">
                  <a:alpha val="80000"/>
                </a:srgbClr>
              </a:solidFill>
              <a:prstDash val="solid"/>
              <a:round/>
              <a:headEnd len="sm" w="sm" type="none"/>
              <a:tailEnd len="sm" w="sm" type="none"/>
            </a:ln>
          </p:spPr>
        </p:cxnSp>
        <p:sp>
          <p:nvSpPr>
            <p:cNvPr id="251" name="Google Shape;251;p6"/>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252" name="Google Shape;252;p6"/>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53" name="Google Shape;253;p6"/>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6"/>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cxnSp>
          <p:nvCxnSpPr>
            <p:cNvPr id="255" name="Google Shape;255;p6"/>
            <p:cNvCxnSpPr/>
            <p:nvPr/>
          </p:nvCxnSpPr>
          <p:spPr>
            <a:xfrm>
              <a:off x="9645924" y="0"/>
              <a:ext cx="1219200" cy="6858000"/>
            </a:xfrm>
            <a:prstGeom prst="straightConnector1">
              <a:avLst/>
            </a:prstGeom>
            <a:noFill/>
            <a:ln cap="flat" cmpd="sng" w="9525">
              <a:solidFill>
                <a:srgbClr val="FFFFFF"/>
              </a:solidFill>
              <a:prstDash val="solid"/>
              <a:round/>
              <a:headEnd len="sm" w="sm" type="none"/>
              <a:tailEnd len="sm" w="sm" type="none"/>
            </a:ln>
          </p:spPr>
        </p:cxnSp>
        <p:sp>
          <p:nvSpPr>
            <p:cNvPr id="256" name="Google Shape;256;p6"/>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257" name="Google Shape;257;p6"/>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6"/>
            <p:cNvSpPr/>
            <p:nvPr/>
          </p:nvSpPr>
          <p:spPr>
            <a:xfrm rot="10800000">
              <a:off x="0" y="0"/>
              <a:ext cx="842596" cy="5666154"/>
            </a:xfrm>
            <a:prstGeom prst="triangle">
              <a:avLst>
                <a:gd fmla="val 10000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9" name="Google Shape;259;p6"/>
          <p:cNvSpPr txBox="1"/>
          <p:nvPr/>
        </p:nvSpPr>
        <p:spPr>
          <a:xfrm>
            <a:off x="1507067" y="1267011"/>
            <a:ext cx="7766936" cy="383507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rPr b="0" i="0" lang="en-CA" sz="2400" u="none" cap="none" strike="noStrike">
                <a:solidFill>
                  <a:schemeClr val="lt1"/>
                </a:solidFill>
                <a:latin typeface="Corbel"/>
                <a:ea typeface="Corbel"/>
                <a:cs typeface="Corbel"/>
                <a:sym typeface="Corbel"/>
              </a:rPr>
              <a:t>T’Sou-ke (pronounced SOWK) Nation is a west coast Indigenous community living on T’Sou’ke territory on Vancouver Island.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orbel"/>
              <a:ea typeface="Corbel"/>
              <a:cs typeface="Corbel"/>
              <a:sym typeface="Corbel"/>
            </a:endParaRPr>
          </a:p>
          <a:p>
            <a:pPr indent="0" lvl="0" marL="0" marR="0" rtl="0" algn="r">
              <a:lnSpc>
                <a:spcPct val="100000"/>
              </a:lnSpc>
              <a:spcBef>
                <a:spcPts val="0"/>
              </a:spcBef>
              <a:spcAft>
                <a:spcPts val="0"/>
              </a:spcAft>
              <a:buClr>
                <a:srgbClr val="000000"/>
              </a:buClr>
              <a:buSzPts val="2400"/>
              <a:buFont typeface="Arial"/>
              <a:buNone/>
            </a:pPr>
            <a:r>
              <a:rPr b="0" i="0" lang="en-CA" sz="2400" u="none" cap="none" strike="noStrike">
                <a:solidFill>
                  <a:schemeClr val="lt1"/>
                </a:solidFill>
                <a:latin typeface="Corbel"/>
                <a:ea typeface="Corbel"/>
                <a:cs typeface="Corbel"/>
                <a:sym typeface="Corbel"/>
              </a:rPr>
              <a:t>Located just outside of the city of Victoria in the town now known as Sooke, T’Sou-ke Nation Elders and knowledge keepers are key participants in this project.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orbel"/>
              <a:ea typeface="Corbel"/>
              <a:cs typeface="Corbel"/>
              <a:sym typeface="Corbel"/>
            </a:endParaRPr>
          </a:p>
          <a:p>
            <a:pPr indent="0" lvl="0" marL="0" marR="0" rtl="0" algn="r">
              <a:lnSpc>
                <a:spcPct val="100000"/>
              </a:lnSpc>
              <a:spcBef>
                <a:spcPts val="0"/>
              </a:spcBef>
              <a:spcAft>
                <a:spcPts val="0"/>
              </a:spcAft>
              <a:buClr>
                <a:srgbClr val="000000"/>
              </a:buClr>
              <a:buSzPts val="2400"/>
              <a:buFont typeface="Arial"/>
              <a:buNone/>
            </a:pPr>
            <a:r>
              <a:rPr b="0" i="0" lang="en-CA" sz="2400" u="none" cap="none" strike="noStrike">
                <a:solidFill>
                  <a:schemeClr val="lt1"/>
                </a:solidFill>
                <a:latin typeface="Corbel"/>
                <a:ea typeface="Corbel"/>
                <a:cs typeface="Corbel"/>
                <a:sym typeface="Corbel"/>
              </a:rPr>
              <a:t>T’Sou-ke Nation is known for its food and energy sovereignty and is a leader in green technologies, such as solar power.</a:t>
            </a:r>
            <a:endParaRPr b="0" i="0" sz="2400" u="none" cap="none" strike="noStrike">
              <a:solidFill>
                <a:schemeClr val="lt1"/>
              </a:solidFill>
              <a:latin typeface="Corbel"/>
              <a:ea typeface="Corbel"/>
              <a:cs typeface="Corbel"/>
              <a:sym typeface="Corbe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7"/>
          <p:cNvSpPr txBox="1"/>
          <p:nvPr>
            <p:ph type="title"/>
          </p:nvPr>
        </p:nvSpPr>
        <p:spPr>
          <a:xfrm>
            <a:off x="279769" y="289244"/>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Corbel"/>
              <a:buNone/>
            </a:pPr>
            <a:r>
              <a:rPr lang="en-CA"/>
              <a:t>Meet…</a:t>
            </a:r>
            <a:endParaRPr/>
          </a:p>
        </p:txBody>
      </p:sp>
      <p:sp>
        <p:nvSpPr>
          <p:cNvPr id="265" name="Google Shape;265;p7"/>
          <p:cNvSpPr txBox="1"/>
          <p:nvPr>
            <p:ph idx="1" type="body"/>
          </p:nvPr>
        </p:nvSpPr>
        <p:spPr>
          <a:xfrm>
            <a:off x="2187996" y="1099977"/>
            <a:ext cx="3573357" cy="3880772"/>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SzPts val="1440"/>
              <a:buChar char="►"/>
            </a:pPr>
            <a:r>
              <a:rPr b="1" lang="en-CA"/>
              <a:t>Chief Gordon Planes</a:t>
            </a:r>
            <a:endParaRPr/>
          </a:p>
          <a:p>
            <a:pPr indent="0" lvl="0" marL="0" rtl="0" algn="l">
              <a:lnSpc>
                <a:spcPct val="90000"/>
              </a:lnSpc>
              <a:spcBef>
                <a:spcPts val="1000"/>
              </a:spcBef>
              <a:spcAft>
                <a:spcPts val="0"/>
              </a:spcAft>
              <a:buSzPts val="1440"/>
              <a:buNone/>
            </a:pPr>
            <a:r>
              <a:t/>
            </a:r>
            <a:endParaRPr/>
          </a:p>
          <a:p>
            <a:pPr indent="-342900" lvl="0" marL="342900" rtl="0" algn="l">
              <a:lnSpc>
                <a:spcPct val="90000"/>
              </a:lnSpc>
              <a:spcBef>
                <a:spcPts val="1000"/>
              </a:spcBef>
              <a:spcAft>
                <a:spcPts val="0"/>
              </a:spcAft>
              <a:buSzPts val="1440"/>
              <a:buChar char="►"/>
            </a:pPr>
            <a:r>
              <a:rPr lang="en-CA"/>
              <a:t>Chief Planes (pronounced PLAN-iss), an elected chief and hereditary leader of T’Sou-ke Nation. </a:t>
            </a:r>
            <a:endParaRPr/>
          </a:p>
          <a:p>
            <a:pPr indent="-342900" lvl="0" marL="342900" rtl="0" algn="l">
              <a:lnSpc>
                <a:spcPct val="90000"/>
              </a:lnSpc>
              <a:spcBef>
                <a:spcPts val="1000"/>
              </a:spcBef>
              <a:spcAft>
                <a:spcPts val="0"/>
              </a:spcAft>
              <a:buSzPts val="1440"/>
              <a:buChar char="►"/>
            </a:pPr>
            <a:r>
              <a:rPr lang="en-CA"/>
              <a:t>He has strong interests in T'Sou-ke arts and culture, Indigenous land rights and governance, traditional ecological knowledge, and alternative energy systems. </a:t>
            </a:r>
            <a:br>
              <a:rPr lang="en-CA"/>
            </a:br>
            <a:endParaRPr/>
          </a:p>
        </p:txBody>
      </p:sp>
      <p:sp>
        <p:nvSpPr>
          <p:cNvPr id="266" name="Google Shape;266;p7"/>
          <p:cNvSpPr txBox="1"/>
          <p:nvPr>
            <p:ph idx="2" type="body"/>
          </p:nvPr>
        </p:nvSpPr>
        <p:spPr>
          <a:xfrm>
            <a:off x="5755564" y="1099977"/>
            <a:ext cx="3697824" cy="3880773"/>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SzPts val="1440"/>
              <a:buChar char="►"/>
            </a:pPr>
            <a:r>
              <a:rPr b="1" lang="en-CA"/>
              <a:t>Christine</a:t>
            </a:r>
            <a:endParaRPr/>
          </a:p>
          <a:p>
            <a:pPr indent="-251459" lvl="0" marL="342900" rtl="0" algn="l">
              <a:lnSpc>
                <a:spcPct val="90000"/>
              </a:lnSpc>
              <a:spcBef>
                <a:spcPts val="1000"/>
              </a:spcBef>
              <a:spcAft>
                <a:spcPts val="0"/>
              </a:spcAft>
              <a:buSzPts val="1440"/>
              <a:buNone/>
            </a:pPr>
            <a:r>
              <a:t/>
            </a:r>
            <a:endParaRPr b="1"/>
          </a:p>
          <a:p>
            <a:pPr indent="-342900" lvl="0" marL="342900" rtl="0" algn="l">
              <a:lnSpc>
                <a:spcPct val="90000"/>
              </a:lnSpc>
              <a:spcBef>
                <a:spcPts val="1000"/>
              </a:spcBef>
              <a:spcAft>
                <a:spcPts val="0"/>
              </a:spcAft>
              <a:buSzPts val="1440"/>
              <a:buChar char="►"/>
            </a:pPr>
            <a:r>
              <a:rPr lang="en-CA"/>
              <a:t>Christine is a specialist in Indigenous plants used for medicines and foods. </a:t>
            </a:r>
            <a:endParaRPr/>
          </a:p>
          <a:p>
            <a:pPr indent="-251459" lvl="0" marL="342900" rtl="0" algn="l">
              <a:lnSpc>
                <a:spcPct val="90000"/>
              </a:lnSpc>
              <a:spcBef>
                <a:spcPts val="1000"/>
              </a:spcBef>
              <a:spcAft>
                <a:spcPts val="0"/>
              </a:spcAft>
              <a:buSzPts val="1440"/>
              <a:buNone/>
            </a:pPr>
            <a:r>
              <a:t/>
            </a:r>
            <a:endParaRPr/>
          </a:p>
          <a:p>
            <a:pPr indent="-342900" lvl="0" marL="342900" rtl="0" algn="l">
              <a:lnSpc>
                <a:spcPct val="90000"/>
              </a:lnSpc>
              <a:spcBef>
                <a:spcPts val="1000"/>
              </a:spcBef>
              <a:spcAft>
                <a:spcPts val="0"/>
              </a:spcAft>
              <a:buSzPts val="1440"/>
              <a:buChar char="►"/>
            </a:pPr>
            <a:r>
              <a:rPr lang="en-CA"/>
              <a:t>She has a deep knowledge of the cultural uses of plants and cultural practices that have been lost as a result of loss of land. </a:t>
            </a:r>
            <a:br>
              <a:rPr lang="en-CA"/>
            </a:br>
            <a:endParaRPr b="1"/>
          </a:p>
        </p:txBody>
      </p:sp>
      <p:pic>
        <p:nvPicPr>
          <p:cNvPr id="267" name="Google Shape;267;p7"/>
          <p:cNvPicPr preferRelativeResize="0"/>
          <p:nvPr/>
        </p:nvPicPr>
        <p:blipFill rotWithShape="1">
          <a:blip r:embed="rId3">
            <a:alphaModFix/>
          </a:blip>
          <a:srcRect b="0" l="0" r="0" t="0"/>
          <a:stretch/>
        </p:blipFill>
        <p:spPr>
          <a:xfrm>
            <a:off x="279769" y="1099977"/>
            <a:ext cx="1908227" cy="4686381"/>
          </a:xfrm>
          <a:prstGeom prst="rect">
            <a:avLst/>
          </a:prstGeom>
          <a:noFill/>
          <a:ln>
            <a:noFill/>
          </a:ln>
        </p:spPr>
      </p:pic>
      <p:pic>
        <p:nvPicPr>
          <p:cNvPr id="268" name="Google Shape;268;p7"/>
          <p:cNvPicPr preferRelativeResize="0"/>
          <p:nvPr/>
        </p:nvPicPr>
        <p:blipFill rotWithShape="1">
          <a:blip r:embed="rId4">
            <a:alphaModFix/>
          </a:blip>
          <a:srcRect b="0" l="0" r="0" t="0"/>
          <a:stretch/>
        </p:blipFill>
        <p:spPr>
          <a:xfrm>
            <a:off x="9328921" y="1823335"/>
            <a:ext cx="1856321" cy="243405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2" name="Shape 272"/>
        <p:cNvGrpSpPr/>
        <p:nvPr/>
      </p:nvGrpSpPr>
      <p:grpSpPr>
        <a:xfrm>
          <a:off x="0" y="0"/>
          <a:ext cx="0" cy="0"/>
          <a:chOff x="0" y="0"/>
          <a:chExt cx="0" cy="0"/>
        </a:xfrm>
      </p:grpSpPr>
      <p:sp>
        <p:nvSpPr>
          <p:cNvPr id="273" name="Google Shape;273;p8"/>
          <p:cNvSpPr/>
          <p:nvPr/>
        </p:nvSpPr>
        <p:spPr>
          <a:xfrm>
            <a:off x="0" y="0"/>
            <a:ext cx="12188952"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grpSp>
        <p:nvGrpSpPr>
          <p:cNvPr id="274" name="Google Shape;274;p8"/>
          <p:cNvGrpSpPr/>
          <p:nvPr/>
        </p:nvGrpSpPr>
        <p:grpSpPr>
          <a:xfrm>
            <a:off x="0" y="-8467"/>
            <a:ext cx="12192000" cy="6866467"/>
            <a:chOff x="0" y="-8467"/>
            <a:chExt cx="12192000" cy="6866467"/>
          </a:xfrm>
        </p:grpSpPr>
        <p:cxnSp>
          <p:nvCxnSpPr>
            <p:cNvPr id="275" name="Google Shape;275;p8"/>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76" name="Google Shape;276;p8"/>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019"/>
              </a:schemeClr>
            </a:solidFill>
            <a:ln>
              <a:noFill/>
            </a:ln>
          </p:spPr>
        </p:sp>
        <p:sp>
          <p:nvSpPr>
            <p:cNvPr id="277" name="Google Shape;277;p8"/>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78" name="Google Shape;278;p8"/>
            <p:cNvSpPr/>
            <p:nvPr/>
          </p:nvSpPr>
          <p:spPr>
            <a:xfrm>
              <a:off x="8932333" y="3048000"/>
              <a:ext cx="3259667" cy="3810000"/>
            </a:xfrm>
            <a:prstGeom prst="triangle">
              <a:avLst>
                <a:gd fmla="val 100000" name="adj"/>
              </a:avLst>
            </a:prstGeom>
            <a:solidFill>
              <a:schemeClr val="accent2">
                <a:alpha val="7098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8"/>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9F4210">
                <a:alpha val="69019"/>
              </a:srgbClr>
            </a:solidFill>
            <a:ln>
              <a:noFill/>
            </a:ln>
          </p:spPr>
        </p:sp>
        <p:sp>
          <p:nvSpPr>
            <p:cNvPr id="280" name="Google Shape;280;p8"/>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06C46">
                <a:alpha val="69019"/>
              </a:srgbClr>
            </a:solidFill>
            <a:ln>
              <a:noFill/>
            </a:ln>
          </p:spPr>
        </p:sp>
        <p:sp>
          <p:nvSpPr>
            <p:cNvPr id="281" name="Google Shape;281;p8"/>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3921"/>
              </a:schemeClr>
            </a:solidFill>
            <a:ln>
              <a:noFill/>
            </a:ln>
          </p:spPr>
        </p:sp>
        <p:sp>
          <p:nvSpPr>
            <p:cNvPr id="282" name="Google Shape;282;p8"/>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8"/>
            <p:cNvSpPr/>
            <p:nvPr/>
          </p:nvSpPr>
          <p:spPr>
            <a:xfrm>
              <a:off x="0" y="4013200"/>
              <a:ext cx="448733" cy="2844800"/>
            </a:xfrm>
            <a:prstGeom prst="triangle">
              <a:avLst>
                <a:gd fmla="val 0" name="adj"/>
              </a:avLst>
            </a:prstGeom>
            <a:solidFill>
              <a:schemeClr val="accent1">
                <a:alpha val="8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4" name="Google Shape;284;p8"/>
          <p:cNvSpPr/>
          <p:nvPr/>
        </p:nvSpPr>
        <p:spPr>
          <a:xfrm>
            <a:off x="477012" y="480060"/>
            <a:ext cx="8301227" cy="5897880"/>
          </a:xfrm>
          <a:prstGeom prst="rect">
            <a:avLst/>
          </a:prstGeom>
          <a:solidFill>
            <a:srgbClr val="FFFFFF"/>
          </a:solidFill>
          <a:ln>
            <a:noFill/>
          </a:ln>
          <a:effectLst>
            <a:outerShdw blurRad="63500" rotWithShape="0" algn="t" dir="5400000" dist="17780">
              <a:srgbClr val="000000">
                <a:alpha val="4196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285" name="Google Shape;285;p8"/>
          <p:cNvPicPr preferRelativeResize="0"/>
          <p:nvPr/>
        </p:nvPicPr>
        <p:blipFill rotWithShape="1">
          <a:blip r:embed="rId3">
            <a:alphaModFix/>
          </a:blip>
          <a:srcRect b="0" l="0" r="0" t="0"/>
          <a:stretch/>
        </p:blipFill>
        <p:spPr>
          <a:xfrm>
            <a:off x="923763" y="805612"/>
            <a:ext cx="7407726" cy="5238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9"/>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Calibri"/>
              <a:buNone/>
            </a:pPr>
            <a:r>
              <a:rPr b="1" lang="en-CA" sz="3600">
                <a:latin typeface="Calibri"/>
                <a:ea typeface="Calibri"/>
                <a:cs typeface="Calibri"/>
                <a:sym typeface="Calibri"/>
              </a:rPr>
              <a:t>Indigenous</a:t>
            </a:r>
            <a:r>
              <a:rPr lang="en-CA" sz="3600">
                <a:latin typeface="Calibri"/>
                <a:ea typeface="Calibri"/>
                <a:cs typeface="Calibri"/>
                <a:sym typeface="Calibri"/>
              </a:rPr>
              <a:t> </a:t>
            </a:r>
            <a:r>
              <a:rPr b="1" lang="en-CA" sz="3600">
                <a:latin typeface="Calibri"/>
                <a:ea typeface="Calibri"/>
                <a:cs typeface="Calibri"/>
                <a:sym typeface="Calibri"/>
              </a:rPr>
              <a:t>Colombia</a:t>
            </a:r>
            <a:r>
              <a:rPr lang="en-CA" sz="3600">
                <a:latin typeface="Calibri"/>
                <a:ea typeface="Calibri"/>
                <a:cs typeface="Calibri"/>
                <a:sym typeface="Calibri"/>
              </a:rPr>
              <a:t>: Wayuu Indigenous people in La Guajira, Colombia</a:t>
            </a:r>
            <a:br>
              <a:rPr lang="en-CA" sz="3600"/>
            </a:br>
            <a:endParaRPr sz="3600"/>
          </a:p>
        </p:txBody>
      </p:sp>
      <p:sp>
        <p:nvSpPr>
          <p:cNvPr id="291" name="Google Shape;291;p9"/>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acet">
  <a:themeElements>
    <a:clrScheme name="Red">
      <a:dk1>
        <a:srgbClr val="000000"/>
      </a:dk1>
      <a:lt1>
        <a:srgbClr val="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2020-08-27T22:10:32Z</dcterms:created>
  <dc:creator>Theresa Mackay</dc:creator>
</cp:coreProperties>
</file>